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3.xml" ContentType="application/vnd.openxmlformats-officedocument.presentationml.tags+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32"/>
  </p:notesMasterIdLst>
  <p:sldIdLst>
    <p:sldId id="259" r:id="rId3"/>
    <p:sldId id="261" r:id="rId4"/>
    <p:sldId id="262" r:id="rId5"/>
    <p:sldId id="296" r:id="rId6"/>
    <p:sldId id="295" r:id="rId7"/>
    <p:sldId id="276" r:id="rId8"/>
    <p:sldId id="263" r:id="rId9"/>
    <p:sldId id="273" r:id="rId10"/>
    <p:sldId id="283" r:id="rId11"/>
    <p:sldId id="266" r:id="rId12"/>
    <p:sldId id="267" r:id="rId13"/>
    <p:sldId id="286" r:id="rId14"/>
    <p:sldId id="294" r:id="rId15"/>
    <p:sldId id="272" r:id="rId16"/>
    <p:sldId id="293" r:id="rId17"/>
    <p:sldId id="292" r:id="rId18"/>
    <p:sldId id="288" r:id="rId19"/>
    <p:sldId id="289" r:id="rId20"/>
    <p:sldId id="290" r:id="rId21"/>
    <p:sldId id="299" r:id="rId22"/>
    <p:sldId id="277" r:id="rId23"/>
    <p:sldId id="300" r:id="rId24"/>
    <p:sldId id="301" r:id="rId25"/>
    <p:sldId id="297" r:id="rId26"/>
    <p:sldId id="298" r:id="rId27"/>
    <p:sldId id="303" r:id="rId28"/>
    <p:sldId id="302" r:id="rId29"/>
    <p:sldId id="279" r:id="rId30"/>
    <p:sldId id="281" r:id="rId31"/>
  </p:sldIdLst>
  <p:sldSz cx="9144000" cy="6858000" type="screen4x3"/>
  <p:notesSz cx="6858000" cy="9144000"/>
  <p:defaultTextStyle>
    <a:defPPr>
      <a:defRPr lang="fr-FR"/>
    </a:defPPr>
    <a:lvl1pPr marL="0" algn="l" defTabSz="914400" rtl="0" eaLnBrk="1" latinLnBrk="0" hangingPunct="1">
      <a:defRPr lang="fr-FR" sz="1800" kern="1200">
        <a:solidFill>
          <a:schemeClr val="tx1"/>
        </a:solidFill>
        <a:latin typeface="+mn-lt"/>
        <a:ea typeface="+mn-ea"/>
        <a:cs typeface="+mn-cs"/>
      </a:defRPr>
    </a:lvl1pPr>
    <a:lvl2pPr marL="457200" algn="l" defTabSz="914400" rtl="0" eaLnBrk="1" latinLnBrk="0" hangingPunct="1">
      <a:defRPr lang="fr-FR" sz="1800" kern="1200">
        <a:solidFill>
          <a:schemeClr val="tx1"/>
        </a:solidFill>
        <a:latin typeface="+mn-lt"/>
        <a:ea typeface="+mn-ea"/>
        <a:cs typeface="+mn-cs"/>
      </a:defRPr>
    </a:lvl2pPr>
    <a:lvl3pPr marL="914400" algn="l" defTabSz="914400" rtl="0" eaLnBrk="1" latinLnBrk="0" hangingPunct="1">
      <a:defRPr lang="fr-FR" sz="1800" kern="1200">
        <a:solidFill>
          <a:schemeClr val="tx1"/>
        </a:solidFill>
        <a:latin typeface="+mn-lt"/>
        <a:ea typeface="+mn-ea"/>
        <a:cs typeface="+mn-cs"/>
      </a:defRPr>
    </a:lvl3pPr>
    <a:lvl4pPr marL="1371600" algn="l" defTabSz="914400" rtl="0" eaLnBrk="1" latinLnBrk="0" hangingPunct="1">
      <a:defRPr lang="fr-FR" sz="1800" kern="1200">
        <a:solidFill>
          <a:schemeClr val="tx1"/>
        </a:solidFill>
        <a:latin typeface="+mn-lt"/>
        <a:ea typeface="+mn-ea"/>
        <a:cs typeface="+mn-cs"/>
      </a:defRPr>
    </a:lvl4pPr>
    <a:lvl5pPr marL="1828800" algn="l" defTabSz="914400" rtl="0" eaLnBrk="1" latinLnBrk="0" hangingPunct="1">
      <a:defRPr lang="fr-FR" sz="1800" kern="1200">
        <a:solidFill>
          <a:schemeClr val="tx1"/>
        </a:solidFill>
        <a:latin typeface="+mn-lt"/>
        <a:ea typeface="+mn-ea"/>
        <a:cs typeface="+mn-cs"/>
      </a:defRPr>
    </a:lvl5pPr>
    <a:lvl6pPr marL="2286000" algn="l" defTabSz="914400" rtl="0" eaLnBrk="1" latinLnBrk="0" hangingPunct="1">
      <a:defRPr lang="fr-FR" sz="1800" kern="1200">
        <a:solidFill>
          <a:schemeClr val="tx1"/>
        </a:solidFill>
        <a:latin typeface="+mn-lt"/>
        <a:ea typeface="+mn-ea"/>
        <a:cs typeface="+mn-cs"/>
      </a:defRPr>
    </a:lvl6pPr>
    <a:lvl7pPr marL="2743200" algn="l" defTabSz="914400" rtl="0" eaLnBrk="1" latinLnBrk="0" hangingPunct="1">
      <a:defRPr lang="fr-FR" sz="1800" kern="1200">
        <a:solidFill>
          <a:schemeClr val="tx1"/>
        </a:solidFill>
        <a:latin typeface="+mn-lt"/>
        <a:ea typeface="+mn-ea"/>
        <a:cs typeface="+mn-cs"/>
      </a:defRPr>
    </a:lvl7pPr>
    <a:lvl8pPr marL="3200400" algn="l" defTabSz="914400" rtl="0" eaLnBrk="1" latinLnBrk="0" hangingPunct="1">
      <a:defRPr lang="fr-FR" sz="1800" kern="1200">
        <a:solidFill>
          <a:schemeClr val="tx1"/>
        </a:solidFill>
        <a:latin typeface="+mn-lt"/>
        <a:ea typeface="+mn-ea"/>
        <a:cs typeface="+mn-cs"/>
      </a:defRPr>
    </a:lvl8pPr>
    <a:lvl9pPr marL="3657600" algn="l" defTabSz="914400" rtl="0" eaLnBrk="1" latinLnBrk="0" hangingPunct="1">
      <a:defRPr lang="fr-F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992832F5-EA01-48E5-B403-87E193F50680}">
          <p14:sldIdLst>
            <p14:sldId id="259"/>
          </p14:sldIdLst>
        </p14:section>
        <p14:section name="Vue d’ensemble du projet" id="{087866C3-7028-482C-8D34-6BF5363FBD75}">
          <p14:sldIdLst>
            <p14:sldId id="261"/>
          </p14:sldIdLst>
        </p14:section>
        <p14:section name="Mise à jour de l’état" id="{521DEF98-8796-4632-831A-16252E9A6054}">
          <p14:sldIdLst>
            <p14:sldId id="262"/>
            <p14:sldId id="296"/>
            <p14:sldId id="295"/>
            <p14:sldId id="276"/>
            <p14:sldId id="263"/>
            <p14:sldId id="273"/>
            <p14:sldId id="283"/>
            <p14:sldId id="266"/>
            <p14:sldId id="267"/>
            <p14:sldId id="286"/>
          </p14:sldIdLst>
        </p14:section>
        <p14:section name="Barre de planning" id="{CF24EBA6-C924-424D-AC31-A4B9992A87E0}">
          <p14:sldIdLst/>
        </p14:section>
        <p14:section name="Étapes suivantes et éléments d’action" id="{C24C98EC-938D-4034-8DB8-5E8DBF16E3CB}">
          <p14:sldIdLst>
            <p14:sldId id="294"/>
            <p14:sldId id="272"/>
            <p14:sldId id="293"/>
            <p14:sldId id="292"/>
            <p14:sldId id="288"/>
            <p14:sldId id="289"/>
            <p14:sldId id="290"/>
            <p14:sldId id="299"/>
            <p14:sldId id="277"/>
            <p14:sldId id="300"/>
            <p14:sldId id="301"/>
            <p14:sldId id="297"/>
            <p14:sldId id="298"/>
            <p14:sldId id="303"/>
            <p14:sldId id="302"/>
            <p14:sldId id="279"/>
            <p14:sldId id="281"/>
          </p14:sldIdLst>
        </p14:section>
        <p14:section name="Annexe" id="{E35CCD6A-2288-476E-BC93-C75323AE1F32}">
          <p14:sldIdLst/>
        </p14:section>
      </p14:sectionLst>
    </p:ext>
    <p:ext uri="{EFAFB233-063F-42B5-8137-9DF3F51BA10A}">
      <p15:sldGuideLst xmlns:p15="http://schemas.microsoft.com/office/powerpoint/2012/main">
        <p15:guide id="1" orient="horz" pos="2160">
          <p15:clr>
            <a:srgbClr val="A4A3A4"/>
          </p15:clr>
        </p15:guide>
        <p15:guide id="2" orient="horz" pos="576">
          <p15:clr>
            <a:srgbClr val="A4A3A4"/>
          </p15:clr>
        </p15:guide>
        <p15:guide id="3" pos="2880">
          <p15:clr>
            <a:srgbClr val="A4A3A4"/>
          </p15:clr>
        </p15:guide>
        <p15:guide id="4" pos="2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680788-FAB1-4E4F-B769-8F6360C90565}" v="52" dt="2024-09-16T06:37:49.9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9" autoAdjust="0"/>
    <p:restoredTop sz="94291" autoAdjust="0"/>
  </p:normalViewPr>
  <p:slideViewPr>
    <p:cSldViewPr>
      <p:cViewPr varScale="1">
        <p:scale>
          <a:sx n="63" d="100"/>
          <a:sy n="63" d="100"/>
        </p:scale>
        <p:origin x="1412" y="56"/>
      </p:cViewPr>
      <p:guideLst>
        <p:guide orient="horz" pos="2160"/>
        <p:guide orient="horz" pos="576"/>
        <p:guide pos="2880"/>
        <p:guide pos="288"/>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00" d="100"/>
        <a:sy n="100" d="100"/>
      </p:scale>
      <p:origin x="0" y="13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diagrams/_rels/data2.xml.rels><?xml version="1.0" encoding="UTF-8" standalone="yes"?>
<Relationships xmlns="http://schemas.openxmlformats.org/package/2006/relationships"><Relationship Id="rId1" Type="http://schemas.openxmlformats.org/officeDocument/2006/relationships/image" Target="../media/image35.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BD982B-F274-4BA3-8F19-028AA15117A4}" type="doc">
      <dgm:prSet loTypeId="urn:microsoft.com/office/officeart/2005/8/layout/chevron1" loCatId="process" qsTypeId="urn:microsoft.com/office/officeart/2005/8/quickstyle/3d1" qsCatId="3D" csTypeId="urn:microsoft.com/office/officeart/2005/8/colors/colorful3" csCatId="colorful" phldr="1"/>
      <dgm:spPr/>
      <dgm:t>
        <a:bodyPr/>
        <a:lstStyle/>
        <a:p>
          <a:endParaRPr lang="fr-FR"/>
        </a:p>
      </dgm:t>
    </dgm:pt>
    <dgm:pt modelId="{7BF07599-40A3-43F8-B74C-B9C9D197B9C8}">
      <dgm:prSet phldrT="[Text]" custT="1"/>
      <dgm:spPr/>
      <dgm:t>
        <a:bodyPr/>
        <a:lstStyle/>
        <a:p>
          <a:r>
            <a:rPr lang="fr-FR" sz="2800" u="sng" dirty="0">
              <a:solidFill>
                <a:schemeClr val="tx1"/>
              </a:solidFill>
            </a:rPr>
            <a:t>1</a:t>
          </a:r>
          <a:r>
            <a:rPr lang="fr-FR" sz="2800" u="sng" baseline="30000" dirty="0">
              <a:solidFill>
                <a:schemeClr val="tx1"/>
              </a:solidFill>
            </a:rPr>
            <a:t>ère</a:t>
          </a:r>
          <a:r>
            <a:rPr lang="fr-FR" sz="2800" u="sng" dirty="0">
              <a:solidFill>
                <a:schemeClr val="tx1"/>
              </a:solidFill>
            </a:rPr>
            <a:t> année</a:t>
          </a:r>
        </a:p>
        <a:p>
          <a:r>
            <a:rPr lang="fr-FR" sz="1800" u="sng" dirty="0" err="1">
              <a:solidFill>
                <a:schemeClr val="tx1"/>
              </a:solidFill>
            </a:rPr>
            <a:t>Impregnation</a:t>
          </a:r>
          <a:r>
            <a:rPr lang="fr-FR" sz="1800" u="sng" dirty="0">
              <a:solidFill>
                <a:schemeClr val="tx1"/>
              </a:solidFill>
            </a:rPr>
            <a:t> / découverte</a:t>
          </a:r>
        </a:p>
        <a:p>
          <a:r>
            <a:rPr lang="fr-FR" sz="2000" dirty="0">
              <a:solidFill>
                <a:schemeClr val="tx1"/>
              </a:solidFill>
            </a:rPr>
            <a:t>Liste Randonnées</a:t>
          </a:r>
        </a:p>
        <a:p>
          <a:r>
            <a:rPr lang="fr-FR" sz="2000" dirty="0" err="1">
              <a:solidFill>
                <a:schemeClr val="tx1"/>
              </a:solidFill>
            </a:rPr>
            <a:t>Rando</a:t>
          </a:r>
          <a:r>
            <a:rPr lang="fr-FR" sz="2000" dirty="0">
              <a:solidFill>
                <a:schemeClr val="tx1"/>
              </a:solidFill>
            </a:rPr>
            <a:t>-Orientation</a:t>
          </a:r>
        </a:p>
        <a:p>
          <a:endParaRPr lang="fr-FR" sz="2000" dirty="0">
            <a:solidFill>
              <a:schemeClr val="tx1"/>
            </a:solidFill>
          </a:endParaRPr>
        </a:p>
        <a:p>
          <a:endParaRPr lang="fr-FR" sz="2000" dirty="0">
            <a:solidFill>
              <a:schemeClr val="tx1"/>
            </a:solidFill>
          </a:endParaRPr>
        </a:p>
        <a:p>
          <a:r>
            <a:rPr lang="fr-FR" sz="2000" dirty="0">
              <a:solidFill>
                <a:schemeClr val="tx1"/>
              </a:solidFill>
            </a:rPr>
            <a:t>5 semaines AMM</a:t>
          </a:r>
        </a:p>
        <a:p>
          <a:r>
            <a:rPr lang="fr-FR" sz="2000" dirty="0">
              <a:solidFill>
                <a:schemeClr val="tx1"/>
              </a:solidFill>
            </a:rPr>
            <a:t>1 Raid Estival </a:t>
          </a:r>
        </a:p>
        <a:p>
          <a:r>
            <a:rPr lang="fr-FR" sz="2000" dirty="0">
              <a:solidFill>
                <a:schemeClr val="tx1"/>
              </a:solidFill>
            </a:rPr>
            <a:t> </a:t>
          </a:r>
        </a:p>
      </dgm:t>
    </dgm:pt>
    <dgm:pt modelId="{05A33227-C3A2-40A7-900E-1D070E545DAC}" type="parTrans" cxnId="{B0DAC2FD-EDA1-441B-A845-0C1964D6B924}">
      <dgm:prSet/>
      <dgm:spPr/>
      <dgm:t>
        <a:bodyPr/>
        <a:lstStyle/>
        <a:p>
          <a:endParaRPr lang="fr-FR" sz="2800"/>
        </a:p>
      </dgm:t>
    </dgm:pt>
    <dgm:pt modelId="{347A4B58-92E3-49B2-BBF5-15BF5A0F478B}" type="sibTrans" cxnId="{B0DAC2FD-EDA1-441B-A845-0C1964D6B924}">
      <dgm:prSet/>
      <dgm:spPr/>
      <dgm:t>
        <a:bodyPr/>
        <a:lstStyle/>
        <a:p>
          <a:endParaRPr lang="fr-FR" sz="2800"/>
        </a:p>
      </dgm:t>
    </dgm:pt>
    <dgm:pt modelId="{25761703-EE26-4CA8-B049-3F157889CE06}">
      <dgm:prSet phldrT="[Text]" custT="1"/>
      <dgm:spPr/>
      <dgm:t>
        <a:bodyPr/>
        <a:lstStyle/>
        <a:p>
          <a:r>
            <a:rPr lang="fr-FR" sz="2800" baseline="0" dirty="0">
              <a:solidFill>
                <a:schemeClr val="tx1"/>
              </a:solidFill>
            </a:rPr>
            <a:t> </a:t>
          </a:r>
        </a:p>
        <a:p>
          <a:r>
            <a:rPr lang="fr-FR" sz="2800" u="sng" baseline="0" dirty="0">
              <a:solidFill>
                <a:schemeClr val="tx1"/>
              </a:solidFill>
            </a:rPr>
            <a:t>3</a:t>
          </a:r>
          <a:r>
            <a:rPr lang="fr-FR" sz="2800" u="sng" baseline="30000" dirty="0">
              <a:solidFill>
                <a:schemeClr val="tx1"/>
              </a:solidFill>
            </a:rPr>
            <a:t>ème</a:t>
          </a:r>
          <a:r>
            <a:rPr lang="fr-FR" sz="2800" u="sng" baseline="0" dirty="0">
              <a:solidFill>
                <a:schemeClr val="tx1"/>
              </a:solidFill>
            </a:rPr>
            <a:t> et 4</a:t>
          </a:r>
          <a:r>
            <a:rPr lang="fr-FR" sz="2800" u="sng" baseline="30000" dirty="0">
              <a:solidFill>
                <a:schemeClr val="tx1"/>
              </a:solidFill>
            </a:rPr>
            <a:t>ème</a:t>
          </a:r>
          <a:r>
            <a:rPr lang="fr-FR" sz="2800" u="sng" baseline="0" dirty="0">
              <a:solidFill>
                <a:schemeClr val="tx1"/>
              </a:solidFill>
            </a:rPr>
            <a:t> année</a:t>
          </a:r>
        </a:p>
        <a:p>
          <a:r>
            <a:rPr lang="fr-FR" sz="2000" u="sng" baseline="0" dirty="0">
              <a:solidFill>
                <a:schemeClr val="tx1"/>
              </a:solidFill>
            </a:rPr>
            <a:t>Détermination        </a:t>
          </a:r>
        </a:p>
        <a:p>
          <a:r>
            <a:rPr lang="fr-FR" sz="2000" u="none" baseline="0" dirty="0">
              <a:solidFill>
                <a:schemeClr val="tx1"/>
              </a:solidFill>
            </a:rPr>
            <a:t>Prépa probatoire</a:t>
          </a:r>
        </a:p>
        <a:p>
          <a:r>
            <a:rPr lang="fr-FR" sz="2000" u="none" baseline="0" dirty="0">
              <a:solidFill>
                <a:schemeClr val="tx1"/>
              </a:solidFill>
            </a:rPr>
            <a:t>5 Randos obligatoires</a:t>
          </a:r>
        </a:p>
        <a:p>
          <a:endParaRPr lang="fr-FR" sz="2000" u="none" baseline="0" dirty="0">
            <a:solidFill>
              <a:schemeClr val="tx1"/>
            </a:solidFill>
          </a:endParaRPr>
        </a:p>
        <a:p>
          <a:endParaRPr lang="fr-FR" sz="2000" baseline="0" dirty="0">
            <a:solidFill>
              <a:schemeClr val="tx1"/>
            </a:solidFill>
          </a:endParaRPr>
        </a:p>
        <a:p>
          <a:endParaRPr lang="fr-FR" sz="2000" baseline="0" dirty="0">
            <a:solidFill>
              <a:schemeClr val="tx1"/>
            </a:solidFill>
          </a:endParaRPr>
        </a:p>
        <a:p>
          <a:r>
            <a:rPr lang="fr-FR" sz="2000" baseline="0" dirty="0">
              <a:solidFill>
                <a:schemeClr val="tx1"/>
              </a:solidFill>
            </a:rPr>
            <a:t>2 semaines prépa proba</a:t>
          </a:r>
        </a:p>
        <a:p>
          <a:r>
            <a:rPr lang="fr-FR" sz="2000" baseline="0" dirty="0">
              <a:solidFill>
                <a:schemeClr val="tx1"/>
              </a:solidFill>
            </a:rPr>
            <a:t>1 semaine randos et randos obligatoires</a:t>
          </a:r>
        </a:p>
        <a:p>
          <a:r>
            <a:rPr lang="fr-FR" sz="2000" baseline="0" dirty="0">
              <a:solidFill>
                <a:schemeClr val="tx1"/>
              </a:solidFill>
            </a:rPr>
            <a:t>1 stage</a:t>
          </a:r>
        </a:p>
        <a:p>
          <a:r>
            <a:rPr lang="fr-FR" sz="1600" baseline="0" dirty="0">
              <a:solidFill>
                <a:schemeClr val="tx1"/>
              </a:solidFill>
            </a:rPr>
            <a:t>PROBATOIRE</a:t>
          </a:r>
        </a:p>
        <a:p>
          <a:r>
            <a:rPr lang="fr-FR" sz="1600" baseline="0" dirty="0">
              <a:solidFill>
                <a:schemeClr val="tx1"/>
              </a:solidFill>
            </a:rPr>
            <a:t>1 semaine FGC   </a:t>
          </a:r>
        </a:p>
        <a:p>
          <a:endParaRPr lang="fr-FR" sz="1600" baseline="0" dirty="0">
            <a:solidFill>
              <a:schemeClr val="tx1"/>
            </a:solidFill>
          </a:endParaRPr>
        </a:p>
        <a:p>
          <a:endParaRPr lang="fr-FR" sz="1600" baseline="0" dirty="0">
            <a:solidFill>
              <a:schemeClr val="tx1"/>
            </a:solidFill>
          </a:endParaRPr>
        </a:p>
      </dgm:t>
    </dgm:pt>
    <dgm:pt modelId="{5EE1D751-E7E3-4E30-AC49-4C8227478F52}" type="parTrans" cxnId="{B4023F34-1758-4145-893F-044E6D16D52E}">
      <dgm:prSet/>
      <dgm:spPr/>
      <dgm:t>
        <a:bodyPr/>
        <a:lstStyle/>
        <a:p>
          <a:endParaRPr lang="fr-FR" sz="2800"/>
        </a:p>
      </dgm:t>
    </dgm:pt>
    <dgm:pt modelId="{B74F6A51-714F-4AA7-B42B-E7F20847B954}" type="sibTrans" cxnId="{B4023F34-1758-4145-893F-044E6D16D52E}">
      <dgm:prSet/>
      <dgm:spPr/>
      <dgm:t>
        <a:bodyPr/>
        <a:lstStyle/>
        <a:p>
          <a:endParaRPr lang="fr-FR" sz="2800"/>
        </a:p>
      </dgm:t>
    </dgm:pt>
    <dgm:pt modelId="{964A18CD-1B5D-4A7E-B182-2927E17348E0}">
      <dgm:prSet phldrT="[Text]" custT="1"/>
      <dgm:spPr/>
      <dgm:t>
        <a:bodyPr/>
        <a:lstStyle/>
        <a:p>
          <a:endParaRPr lang="fr-FR" sz="2800" baseline="0" dirty="0">
            <a:solidFill>
              <a:schemeClr val="tx1"/>
            </a:solidFill>
          </a:endParaRPr>
        </a:p>
        <a:p>
          <a:r>
            <a:rPr lang="fr-FR" sz="2800" u="sng" baseline="0" dirty="0">
              <a:solidFill>
                <a:schemeClr val="tx1"/>
              </a:solidFill>
            </a:rPr>
            <a:t>2</a:t>
          </a:r>
          <a:r>
            <a:rPr lang="fr-FR" sz="2800" u="sng" baseline="30000" dirty="0">
              <a:solidFill>
                <a:schemeClr val="tx1"/>
              </a:solidFill>
            </a:rPr>
            <a:t>ème</a:t>
          </a:r>
          <a:r>
            <a:rPr lang="fr-FR" sz="2800" u="sng" baseline="0" dirty="0">
              <a:solidFill>
                <a:schemeClr val="tx1"/>
              </a:solidFill>
            </a:rPr>
            <a:t> année</a:t>
          </a:r>
        </a:p>
        <a:p>
          <a:r>
            <a:rPr lang="fr-FR" sz="2000" u="sng" baseline="0" dirty="0" err="1">
              <a:solidFill>
                <a:schemeClr val="tx1"/>
              </a:solidFill>
            </a:rPr>
            <a:t>Aprofondissement</a:t>
          </a:r>
          <a:endParaRPr lang="fr-FR" sz="2000" u="sng" baseline="0" dirty="0">
            <a:solidFill>
              <a:schemeClr val="tx1"/>
            </a:solidFill>
          </a:endParaRPr>
        </a:p>
        <a:p>
          <a:r>
            <a:rPr lang="fr-FR" sz="2000" baseline="0" dirty="0">
              <a:solidFill>
                <a:schemeClr val="tx1"/>
              </a:solidFill>
            </a:rPr>
            <a:t>Liste Randonnées</a:t>
          </a:r>
        </a:p>
        <a:p>
          <a:r>
            <a:rPr lang="fr-FR" sz="2000" baseline="0" dirty="0">
              <a:solidFill>
                <a:schemeClr val="tx1"/>
              </a:solidFill>
            </a:rPr>
            <a:t>Orientation</a:t>
          </a:r>
        </a:p>
        <a:p>
          <a:endParaRPr lang="fr-FR" sz="2000" baseline="0" dirty="0">
            <a:solidFill>
              <a:schemeClr val="tx1"/>
            </a:solidFill>
          </a:endParaRPr>
        </a:p>
        <a:p>
          <a:endParaRPr lang="fr-FR" sz="2000" baseline="0" dirty="0">
            <a:solidFill>
              <a:schemeClr val="tx1"/>
            </a:solidFill>
          </a:endParaRPr>
        </a:p>
        <a:p>
          <a:r>
            <a:rPr lang="fr-FR" sz="2000" baseline="0" dirty="0">
              <a:solidFill>
                <a:schemeClr val="tx1"/>
              </a:solidFill>
              <a:latin typeface="Times New Roman" pitchFamily="18" charset="0"/>
              <a:cs typeface="Times New Roman" pitchFamily="18" charset="0"/>
            </a:rPr>
            <a:t>4 semaines AMM  </a:t>
          </a:r>
        </a:p>
        <a:p>
          <a:r>
            <a:rPr lang="fr-FR" sz="2000" baseline="0" dirty="0">
              <a:solidFill>
                <a:schemeClr val="tx1"/>
              </a:solidFill>
              <a:latin typeface="Times New Roman" pitchFamily="18" charset="0"/>
              <a:cs typeface="Times New Roman" pitchFamily="18" charset="0"/>
            </a:rPr>
            <a:t>1 Raid Estival</a:t>
          </a:r>
        </a:p>
        <a:p>
          <a:r>
            <a:rPr lang="fr-FR" sz="2000" baseline="0" dirty="0">
              <a:solidFill>
                <a:schemeClr val="tx1"/>
              </a:solidFill>
              <a:latin typeface="Times New Roman" pitchFamily="18" charset="0"/>
              <a:cs typeface="Times New Roman" pitchFamily="18" charset="0"/>
            </a:rPr>
            <a:t>1 stage</a:t>
          </a:r>
        </a:p>
        <a:p>
          <a:endParaRPr lang="fr-FR" sz="2000" baseline="0" dirty="0">
            <a:solidFill>
              <a:schemeClr val="tx1"/>
            </a:solidFill>
            <a:latin typeface="Times New Roman" pitchFamily="18" charset="0"/>
            <a:cs typeface="Times New Roman" pitchFamily="18" charset="0"/>
          </a:endParaRPr>
        </a:p>
      </dgm:t>
    </dgm:pt>
    <dgm:pt modelId="{63F601AF-EA35-4E0A-A9D9-C60ACFB6BC55}" type="sibTrans" cxnId="{57D1E1FE-AB13-4507-B39B-15BDE576AB21}">
      <dgm:prSet/>
      <dgm:spPr/>
      <dgm:t>
        <a:bodyPr/>
        <a:lstStyle/>
        <a:p>
          <a:endParaRPr lang="fr-FR" sz="2800"/>
        </a:p>
      </dgm:t>
    </dgm:pt>
    <dgm:pt modelId="{90C13AAE-4246-46D9-9B6E-D27D7FCA92D1}" type="parTrans" cxnId="{57D1E1FE-AB13-4507-B39B-15BDE576AB21}">
      <dgm:prSet/>
      <dgm:spPr/>
      <dgm:t>
        <a:bodyPr/>
        <a:lstStyle/>
        <a:p>
          <a:endParaRPr lang="fr-FR" sz="2800"/>
        </a:p>
      </dgm:t>
    </dgm:pt>
    <dgm:pt modelId="{83BF0D0E-CEE2-4D71-A59A-24428141268C}" type="pres">
      <dgm:prSet presAssocID="{8BBD982B-F274-4BA3-8F19-028AA15117A4}" presName="Name0" presStyleCnt="0">
        <dgm:presLayoutVars>
          <dgm:dir/>
          <dgm:animLvl val="lvl"/>
          <dgm:resizeHandles val="exact"/>
        </dgm:presLayoutVars>
      </dgm:prSet>
      <dgm:spPr/>
    </dgm:pt>
    <dgm:pt modelId="{372AB35D-7F85-4F08-9397-AA61FB00442A}" type="pres">
      <dgm:prSet presAssocID="{7BF07599-40A3-43F8-B74C-B9C9D197B9C8}" presName="parTxOnly" presStyleLbl="node1" presStyleIdx="0" presStyleCnt="3" custScaleY="439917" custLinFactNeighborX="-20435">
        <dgm:presLayoutVars>
          <dgm:chMax val="0"/>
          <dgm:chPref val="0"/>
          <dgm:bulletEnabled val="1"/>
        </dgm:presLayoutVars>
      </dgm:prSet>
      <dgm:spPr/>
    </dgm:pt>
    <dgm:pt modelId="{1F777585-BE73-4FF0-B2F3-AF881F23F55D}" type="pres">
      <dgm:prSet presAssocID="{347A4B58-92E3-49B2-BBF5-15BF5A0F478B}" presName="parTxOnlySpace" presStyleCnt="0"/>
      <dgm:spPr/>
    </dgm:pt>
    <dgm:pt modelId="{43FF70E3-3B35-4DF9-A907-606680DFC178}" type="pres">
      <dgm:prSet presAssocID="{964A18CD-1B5D-4A7E-B182-2927E17348E0}" presName="parTxOnly" presStyleLbl="node1" presStyleIdx="1" presStyleCnt="3" custScaleY="420848" custLinFactNeighborX="18865" custLinFactNeighborY="3494">
        <dgm:presLayoutVars>
          <dgm:chMax val="0"/>
          <dgm:chPref val="0"/>
          <dgm:bulletEnabled val="1"/>
        </dgm:presLayoutVars>
      </dgm:prSet>
      <dgm:spPr/>
    </dgm:pt>
    <dgm:pt modelId="{9A80ACDF-AC15-4B39-99F9-7A6A02E1B5CD}" type="pres">
      <dgm:prSet presAssocID="{63F601AF-EA35-4E0A-A9D9-C60ACFB6BC55}" presName="parTxOnlySpace" presStyleCnt="0"/>
      <dgm:spPr/>
    </dgm:pt>
    <dgm:pt modelId="{40E75915-E9B1-4ABD-839B-3CFD5E25D23D}" type="pres">
      <dgm:prSet presAssocID="{25761703-EE26-4CA8-B049-3F157889CE06}" presName="parTxOnly" presStyleLbl="node1" presStyleIdx="2" presStyleCnt="3" custScaleY="421604" custLinFactNeighborX="43071" custLinFactNeighborY="5229">
        <dgm:presLayoutVars>
          <dgm:chMax val="0"/>
          <dgm:chPref val="0"/>
          <dgm:bulletEnabled val="1"/>
        </dgm:presLayoutVars>
      </dgm:prSet>
      <dgm:spPr/>
    </dgm:pt>
  </dgm:ptLst>
  <dgm:cxnLst>
    <dgm:cxn modelId="{5BD3BC0C-F340-45F1-84AE-4BCFD4CE153D}" type="presOf" srcId="{964A18CD-1B5D-4A7E-B182-2927E17348E0}" destId="{43FF70E3-3B35-4DF9-A907-606680DFC178}" srcOrd="0" destOrd="0" presId="urn:microsoft.com/office/officeart/2005/8/layout/chevron1"/>
    <dgm:cxn modelId="{B4023F34-1758-4145-893F-044E6D16D52E}" srcId="{8BBD982B-F274-4BA3-8F19-028AA15117A4}" destId="{25761703-EE26-4CA8-B049-3F157889CE06}" srcOrd="2" destOrd="0" parTransId="{5EE1D751-E7E3-4E30-AC49-4C8227478F52}" sibTransId="{B74F6A51-714F-4AA7-B42B-E7F20847B954}"/>
    <dgm:cxn modelId="{682E7548-4AF8-4921-B629-7B3FC43AEF53}" type="presOf" srcId="{8BBD982B-F274-4BA3-8F19-028AA15117A4}" destId="{83BF0D0E-CEE2-4D71-A59A-24428141268C}" srcOrd="0" destOrd="0" presId="urn:microsoft.com/office/officeart/2005/8/layout/chevron1"/>
    <dgm:cxn modelId="{FA14256C-D0C1-4AE8-86E1-FCDD98CAED57}" type="presOf" srcId="{7BF07599-40A3-43F8-B74C-B9C9D197B9C8}" destId="{372AB35D-7F85-4F08-9397-AA61FB00442A}" srcOrd="0" destOrd="0" presId="urn:microsoft.com/office/officeart/2005/8/layout/chevron1"/>
    <dgm:cxn modelId="{61E93191-42D8-4310-AABD-F14895C93665}" type="presOf" srcId="{25761703-EE26-4CA8-B049-3F157889CE06}" destId="{40E75915-E9B1-4ABD-839B-3CFD5E25D23D}" srcOrd="0" destOrd="0" presId="urn:microsoft.com/office/officeart/2005/8/layout/chevron1"/>
    <dgm:cxn modelId="{B0DAC2FD-EDA1-441B-A845-0C1964D6B924}" srcId="{8BBD982B-F274-4BA3-8F19-028AA15117A4}" destId="{7BF07599-40A3-43F8-B74C-B9C9D197B9C8}" srcOrd="0" destOrd="0" parTransId="{05A33227-C3A2-40A7-900E-1D070E545DAC}" sibTransId="{347A4B58-92E3-49B2-BBF5-15BF5A0F478B}"/>
    <dgm:cxn modelId="{57D1E1FE-AB13-4507-B39B-15BDE576AB21}" srcId="{8BBD982B-F274-4BA3-8F19-028AA15117A4}" destId="{964A18CD-1B5D-4A7E-B182-2927E17348E0}" srcOrd="1" destOrd="0" parTransId="{90C13AAE-4246-46D9-9B6E-D27D7FCA92D1}" sibTransId="{63F601AF-EA35-4E0A-A9D9-C60ACFB6BC55}"/>
    <dgm:cxn modelId="{280D22C6-B6D2-4FD3-9121-2EFE14CE7E5B}" type="presParOf" srcId="{83BF0D0E-CEE2-4D71-A59A-24428141268C}" destId="{372AB35D-7F85-4F08-9397-AA61FB00442A}" srcOrd="0" destOrd="0" presId="urn:microsoft.com/office/officeart/2005/8/layout/chevron1"/>
    <dgm:cxn modelId="{83DC8695-2CAB-4356-AF12-3890FCC37D91}" type="presParOf" srcId="{83BF0D0E-CEE2-4D71-A59A-24428141268C}" destId="{1F777585-BE73-4FF0-B2F3-AF881F23F55D}" srcOrd="1" destOrd="0" presId="urn:microsoft.com/office/officeart/2005/8/layout/chevron1"/>
    <dgm:cxn modelId="{E1FB86A3-FC17-4D1C-A8E8-927A844C29BA}" type="presParOf" srcId="{83BF0D0E-CEE2-4D71-A59A-24428141268C}" destId="{43FF70E3-3B35-4DF9-A907-606680DFC178}" srcOrd="2" destOrd="0" presId="urn:microsoft.com/office/officeart/2005/8/layout/chevron1"/>
    <dgm:cxn modelId="{F99CD650-CFFC-4CDB-996A-F855E8179997}" type="presParOf" srcId="{83BF0D0E-CEE2-4D71-A59A-24428141268C}" destId="{9A80ACDF-AC15-4B39-99F9-7A6A02E1B5CD}" srcOrd="3" destOrd="0" presId="urn:microsoft.com/office/officeart/2005/8/layout/chevron1"/>
    <dgm:cxn modelId="{C6FA9EBA-14A9-48E5-B9BB-DA02EF6648A3}" type="presParOf" srcId="{83BF0D0E-CEE2-4D71-A59A-24428141268C}" destId="{40E75915-E9B1-4ABD-839B-3CFD5E25D23D}"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5C831A-CCF5-4391-A2BE-9DF065D37587}" type="doc">
      <dgm:prSet loTypeId="urn:microsoft.com/office/officeart/2005/8/layout/bProcess2" loCatId="process" qsTypeId="urn:microsoft.com/office/officeart/2005/8/quickstyle/3d5" qsCatId="3D" csTypeId="urn:microsoft.com/office/officeart/2005/8/colors/colorful3" csCatId="colorful" phldr="1"/>
      <dgm:spPr/>
    </dgm:pt>
    <dgm:pt modelId="{A1D35430-8004-4DC5-B042-F996471EF09C}" type="pres">
      <dgm:prSet presAssocID="{455C831A-CCF5-4391-A2BE-9DF065D37587}" presName="diagram" presStyleCnt="0">
        <dgm:presLayoutVars>
          <dgm:dir/>
          <dgm:resizeHandles/>
        </dgm:presLayoutVars>
      </dgm:prSet>
      <dgm:spPr/>
    </dgm:pt>
  </dgm:ptLst>
  <dgm:cxnLst>
    <dgm:cxn modelId="{5AF66962-1F62-473F-A645-AB5B9A864D16}" type="presOf" srcId="{455C831A-CCF5-4391-A2BE-9DF065D37587}" destId="{A1D35430-8004-4DC5-B042-F996471EF09C}" srcOrd="0" destOrd="0" presId="urn:microsoft.com/office/officeart/2005/8/layout/bProcess2"/>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BD982B-F274-4BA3-8F19-028AA15117A4}" type="doc">
      <dgm:prSet loTypeId="urn:microsoft.com/office/officeart/2005/8/layout/chevron1" loCatId="process" qsTypeId="urn:microsoft.com/office/officeart/2005/8/quickstyle/3d1" qsCatId="3D" csTypeId="urn:microsoft.com/office/officeart/2005/8/colors/colorful3" csCatId="colorful" phldr="1"/>
      <dgm:spPr/>
      <dgm:t>
        <a:bodyPr/>
        <a:lstStyle/>
        <a:p>
          <a:endParaRPr lang="fr-FR"/>
        </a:p>
      </dgm:t>
    </dgm:pt>
    <dgm:pt modelId="{25761703-EE26-4CA8-B049-3F157889CE06}">
      <dgm:prSet phldrT="[Text]" custT="1"/>
      <dgm:spPr/>
      <dgm:t>
        <a:bodyPr/>
        <a:lstStyle/>
        <a:p>
          <a:r>
            <a:rPr lang="fr-FR" sz="2800" baseline="0" dirty="0">
              <a:solidFill>
                <a:schemeClr val="tx1"/>
              </a:solidFill>
            </a:rPr>
            <a:t> </a:t>
          </a:r>
        </a:p>
        <a:p>
          <a:r>
            <a:rPr lang="fr-FR" sz="2800" u="sng" baseline="0" dirty="0">
              <a:solidFill>
                <a:schemeClr val="tx1"/>
              </a:solidFill>
            </a:rPr>
            <a:t>3</a:t>
          </a:r>
          <a:r>
            <a:rPr lang="fr-FR" sz="2800" u="sng" baseline="30000" dirty="0">
              <a:solidFill>
                <a:schemeClr val="tx1"/>
              </a:solidFill>
            </a:rPr>
            <a:t>ème</a:t>
          </a:r>
          <a:r>
            <a:rPr lang="fr-FR" sz="2800" u="sng" baseline="0" dirty="0">
              <a:solidFill>
                <a:schemeClr val="tx1"/>
              </a:solidFill>
            </a:rPr>
            <a:t> et 4</a:t>
          </a:r>
          <a:r>
            <a:rPr lang="fr-FR" sz="2800" u="sng" baseline="30000" dirty="0">
              <a:solidFill>
                <a:schemeClr val="tx1"/>
              </a:solidFill>
            </a:rPr>
            <a:t>ème</a:t>
          </a:r>
          <a:r>
            <a:rPr lang="fr-FR" sz="2800" u="sng" baseline="0" dirty="0">
              <a:solidFill>
                <a:schemeClr val="tx1"/>
              </a:solidFill>
            </a:rPr>
            <a:t> année</a:t>
          </a:r>
        </a:p>
        <a:p>
          <a:r>
            <a:rPr lang="fr-FR" sz="2000" u="sng" baseline="0" dirty="0">
              <a:solidFill>
                <a:schemeClr val="tx1"/>
              </a:solidFill>
            </a:rPr>
            <a:t>Détermination        </a:t>
          </a:r>
        </a:p>
        <a:p>
          <a:r>
            <a:rPr lang="fr-FR" sz="1800" u="none" baseline="0" dirty="0">
              <a:solidFill>
                <a:schemeClr val="tx1"/>
              </a:solidFill>
            </a:rPr>
            <a:t>Ski toutes neiges</a:t>
          </a:r>
        </a:p>
        <a:p>
          <a:r>
            <a:rPr lang="fr-FR" sz="1800" u="none" baseline="0" dirty="0">
              <a:solidFill>
                <a:schemeClr val="tx1"/>
              </a:solidFill>
            </a:rPr>
            <a:t>Tests Techniques</a:t>
          </a:r>
        </a:p>
        <a:p>
          <a:r>
            <a:rPr lang="fr-FR" sz="1800" u="none" baseline="0" dirty="0">
              <a:solidFill>
                <a:schemeClr val="tx1"/>
              </a:solidFill>
            </a:rPr>
            <a:t>PSE2 et Recyclages PSE2 </a:t>
          </a:r>
        </a:p>
        <a:p>
          <a:endParaRPr lang="fr-FR" sz="2000" u="none" baseline="0" dirty="0">
            <a:solidFill>
              <a:schemeClr val="tx1"/>
            </a:solidFill>
          </a:endParaRPr>
        </a:p>
        <a:p>
          <a:endParaRPr lang="fr-FR" sz="2000" u="none" baseline="0" dirty="0">
            <a:solidFill>
              <a:schemeClr val="tx1"/>
            </a:solidFill>
          </a:endParaRPr>
        </a:p>
        <a:p>
          <a:endParaRPr lang="fr-FR" sz="2000" baseline="0" dirty="0">
            <a:solidFill>
              <a:schemeClr val="tx1"/>
            </a:solidFill>
          </a:endParaRPr>
        </a:p>
        <a:p>
          <a:endParaRPr lang="fr-FR" sz="2000" baseline="0" dirty="0">
            <a:solidFill>
              <a:schemeClr val="tx1"/>
            </a:solidFill>
          </a:endParaRPr>
        </a:p>
        <a:p>
          <a:r>
            <a:rPr lang="fr-FR" sz="2000" baseline="0" dirty="0">
              <a:solidFill>
                <a:schemeClr val="tx1"/>
              </a:solidFill>
            </a:rPr>
            <a:t>4 semaines pisteur</a:t>
          </a:r>
        </a:p>
        <a:p>
          <a:r>
            <a:rPr lang="fr-FR" sz="2000" baseline="0" dirty="0">
              <a:solidFill>
                <a:schemeClr val="tx1"/>
              </a:solidFill>
            </a:rPr>
            <a:t>1 semaines PSE2</a:t>
          </a:r>
        </a:p>
        <a:p>
          <a:r>
            <a:rPr lang="fr-FR" sz="2000" baseline="0" dirty="0">
              <a:solidFill>
                <a:schemeClr val="tx1"/>
              </a:solidFill>
            </a:rPr>
            <a:t>(1jour recyclage en 4ème)</a:t>
          </a:r>
        </a:p>
        <a:p>
          <a:r>
            <a:rPr lang="fr-FR" sz="1600" baseline="0" dirty="0">
              <a:solidFill>
                <a:schemeClr val="tx1"/>
              </a:solidFill>
            </a:rPr>
            <a:t>1 Stage (3</a:t>
          </a:r>
          <a:r>
            <a:rPr lang="fr-FR" sz="1600" baseline="30000" dirty="0">
              <a:solidFill>
                <a:schemeClr val="tx1"/>
              </a:solidFill>
            </a:rPr>
            <a:t>ème</a:t>
          </a:r>
          <a:r>
            <a:rPr lang="fr-FR" sz="1600" baseline="0" dirty="0">
              <a:solidFill>
                <a:schemeClr val="tx1"/>
              </a:solidFill>
            </a:rPr>
            <a:t>) et 1 stage (4</a:t>
          </a:r>
          <a:r>
            <a:rPr lang="fr-FR" sz="1600" baseline="30000" dirty="0">
              <a:solidFill>
                <a:schemeClr val="tx1"/>
              </a:solidFill>
            </a:rPr>
            <a:t>ème</a:t>
          </a:r>
          <a:r>
            <a:rPr lang="fr-FR" sz="1600" baseline="0" dirty="0">
              <a:solidFill>
                <a:schemeClr val="tx1"/>
              </a:solidFill>
            </a:rPr>
            <a:t>)  </a:t>
          </a:r>
        </a:p>
        <a:p>
          <a:endParaRPr lang="fr-FR" sz="1600" baseline="0" dirty="0">
            <a:solidFill>
              <a:schemeClr val="tx1"/>
            </a:solidFill>
          </a:endParaRPr>
        </a:p>
        <a:p>
          <a:endParaRPr lang="fr-FR" sz="1600" baseline="0" dirty="0">
            <a:solidFill>
              <a:schemeClr val="tx1"/>
            </a:solidFill>
          </a:endParaRPr>
        </a:p>
      </dgm:t>
    </dgm:pt>
    <dgm:pt modelId="{5EE1D751-E7E3-4E30-AC49-4C8227478F52}" type="parTrans" cxnId="{B4023F34-1758-4145-893F-044E6D16D52E}">
      <dgm:prSet/>
      <dgm:spPr/>
      <dgm:t>
        <a:bodyPr/>
        <a:lstStyle/>
        <a:p>
          <a:endParaRPr lang="fr-FR" sz="2800"/>
        </a:p>
      </dgm:t>
    </dgm:pt>
    <dgm:pt modelId="{B74F6A51-714F-4AA7-B42B-E7F20847B954}" type="sibTrans" cxnId="{B4023F34-1758-4145-893F-044E6D16D52E}">
      <dgm:prSet/>
      <dgm:spPr/>
      <dgm:t>
        <a:bodyPr/>
        <a:lstStyle/>
        <a:p>
          <a:endParaRPr lang="fr-FR" sz="2800"/>
        </a:p>
      </dgm:t>
    </dgm:pt>
    <dgm:pt modelId="{964A18CD-1B5D-4A7E-B182-2927E17348E0}">
      <dgm:prSet phldrT="[Text]" custT="1"/>
      <dgm:spPr/>
      <dgm:t>
        <a:bodyPr/>
        <a:lstStyle/>
        <a:p>
          <a:endParaRPr lang="fr-FR" sz="2800" baseline="0" dirty="0">
            <a:solidFill>
              <a:schemeClr val="tx1"/>
            </a:solidFill>
          </a:endParaRPr>
        </a:p>
        <a:p>
          <a:r>
            <a:rPr lang="fr-FR" sz="2800" u="sng" baseline="0" dirty="0">
              <a:solidFill>
                <a:schemeClr val="tx1"/>
              </a:solidFill>
            </a:rPr>
            <a:t>2</a:t>
          </a:r>
          <a:r>
            <a:rPr lang="fr-FR" sz="2800" u="sng" baseline="30000" dirty="0">
              <a:solidFill>
                <a:schemeClr val="tx1"/>
              </a:solidFill>
            </a:rPr>
            <a:t>ème</a:t>
          </a:r>
          <a:r>
            <a:rPr lang="fr-FR" sz="2800" u="sng" baseline="0" dirty="0">
              <a:solidFill>
                <a:schemeClr val="tx1"/>
              </a:solidFill>
            </a:rPr>
            <a:t> année</a:t>
          </a:r>
        </a:p>
        <a:p>
          <a:r>
            <a:rPr lang="fr-FR" sz="2000" u="sng" baseline="0" dirty="0" err="1">
              <a:solidFill>
                <a:schemeClr val="tx1"/>
              </a:solidFill>
            </a:rPr>
            <a:t>Aprofondissement</a:t>
          </a:r>
          <a:endParaRPr lang="fr-FR" sz="2000" u="sng" baseline="0" dirty="0">
            <a:solidFill>
              <a:schemeClr val="tx1"/>
            </a:solidFill>
          </a:endParaRPr>
        </a:p>
        <a:p>
          <a:r>
            <a:rPr lang="fr-FR" sz="2000" baseline="0" dirty="0">
              <a:solidFill>
                <a:schemeClr val="tx1"/>
              </a:solidFill>
            </a:rPr>
            <a:t>Ski toutes Neiges</a:t>
          </a:r>
        </a:p>
        <a:p>
          <a:r>
            <a:rPr lang="fr-FR" sz="2000" baseline="0" dirty="0">
              <a:solidFill>
                <a:schemeClr val="tx1"/>
              </a:solidFill>
            </a:rPr>
            <a:t>Sécurité</a:t>
          </a:r>
        </a:p>
        <a:p>
          <a:r>
            <a:rPr lang="fr-FR" sz="2000" baseline="0" dirty="0">
              <a:solidFill>
                <a:schemeClr val="tx1"/>
              </a:solidFill>
            </a:rPr>
            <a:t>PSE1</a:t>
          </a:r>
        </a:p>
        <a:p>
          <a:endParaRPr lang="fr-FR" sz="2000" baseline="0" dirty="0">
            <a:solidFill>
              <a:schemeClr val="tx1"/>
            </a:solidFill>
          </a:endParaRPr>
        </a:p>
        <a:p>
          <a:endParaRPr lang="fr-FR" sz="2000" baseline="0" dirty="0">
            <a:solidFill>
              <a:schemeClr val="tx1"/>
            </a:solidFill>
          </a:endParaRPr>
        </a:p>
        <a:p>
          <a:endParaRPr lang="fr-FR" sz="2000" baseline="0" dirty="0">
            <a:solidFill>
              <a:schemeClr val="tx1"/>
            </a:solidFill>
            <a:latin typeface="Times New Roman" pitchFamily="18" charset="0"/>
            <a:cs typeface="Times New Roman" pitchFamily="18" charset="0"/>
          </a:endParaRPr>
        </a:p>
        <a:p>
          <a:endParaRPr lang="fr-FR" sz="2000" baseline="0" dirty="0">
            <a:solidFill>
              <a:schemeClr val="tx1"/>
            </a:solidFill>
            <a:latin typeface="Times New Roman" pitchFamily="18" charset="0"/>
            <a:cs typeface="Times New Roman" pitchFamily="18" charset="0"/>
          </a:endParaRPr>
        </a:p>
        <a:p>
          <a:r>
            <a:rPr lang="fr-FR" sz="2000" baseline="0" dirty="0">
              <a:solidFill>
                <a:schemeClr val="tx1"/>
              </a:solidFill>
              <a:latin typeface="Times New Roman" pitchFamily="18" charset="0"/>
              <a:cs typeface="Times New Roman" pitchFamily="18" charset="0"/>
            </a:rPr>
            <a:t>5 semaines pisteur </a:t>
          </a:r>
        </a:p>
        <a:p>
          <a:r>
            <a:rPr lang="fr-FR" sz="2000" baseline="0" dirty="0">
              <a:solidFill>
                <a:schemeClr val="tx1"/>
              </a:solidFill>
              <a:latin typeface="Times New Roman" pitchFamily="18" charset="0"/>
              <a:cs typeface="Times New Roman" pitchFamily="18" charset="0"/>
            </a:rPr>
            <a:t>1 semaine PSE1    </a:t>
          </a:r>
        </a:p>
        <a:p>
          <a:r>
            <a:rPr lang="fr-FR" sz="2000" baseline="0" dirty="0">
              <a:solidFill>
                <a:schemeClr val="tx1"/>
              </a:solidFill>
              <a:latin typeface="Times New Roman" pitchFamily="18" charset="0"/>
              <a:cs typeface="Times New Roman" pitchFamily="18" charset="0"/>
            </a:rPr>
            <a:t>1 Stage</a:t>
          </a:r>
        </a:p>
        <a:p>
          <a:endParaRPr lang="fr-FR" sz="2000" baseline="0" dirty="0">
            <a:solidFill>
              <a:schemeClr val="tx1"/>
            </a:solidFill>
            <a:latin typeface="Times New Roman" pitchFamily="18" charset="0"/>
            <a:cs typeface="Times New Roman" pitchFamily="18" charset="0"/>
          </a:endParaRPr>
        </a:p>
        <a:p>
          <a:endParaRPr lang="fr-FR" sz="2000" baseline="0" dirty="0">
            <a:solidFill>
              <a:schemeClr val="tx1"/>
            </a:solidFill>
            <a:latin typeface="Times New Roman" pitchFamily="18" charset="0"/>
            <a:cs typeface="Times New Roman" pitchFamily="18" charset="0"/>
          </a:endParaRPr>
        </a:p>
      </dgm:t>
    </dgm:pt>
    <dgm:pt modelId="{63F601AF-EA35-4E0A-A9D9-C60ACFB6BC55}" type="sibTrans" cxnId="{57D1E1FE-AB13-4507-B39B-15BDE576AB21}">
      <dgm:prSet/>
      <dgm:spPr/>
      <dgm:t>
        <a:bodyPr/>
        <a:lstStyle/>
        <a:p>
          <a:endParaRPr lang="fr-FR" sz="2800"/>
        </a:p>
      </dgm:t>
    </dgm:pt>
    <dgm:pt modelId="{90C13AAE-4246-46D9-9B6E-D27D7FCA92D1}" type="parTrans" cxnId="{57D1E1FE-AB13-4507-B39B-15BDE576AB21}">
      <dgm:prSet/>
      <dgm:spPr/>
      <dgm:t>
        <a:bodyPr/>
        <a:lstStyle/>
        <a:p>
          <a:endParaRPr lang="fr-FR" sz="2800"/>
        </a:p>
      </dgm:t>
    </dgm:pt>
    <dgm:pt modelId="{7BF07599-40A3-43F8-B74C-B9C9D197B9C8}">
      <dgm:prSet phldrT="[Text]" custT="1"/>
      <dgm:spPr/>
      <dgm:t>
        <a:bodyPr/>
        <a:lstStyle/>
        <a:p>
          <a:r>
            <a:rPr lang="fr-FR" sz="2800" u="sng" dirty="0">
              <a:solidFill>
                <a:schemeClr val="tx1"/>
              </a:solidFill>
            </a:rPr>
            <a:t>1</a:t>
          </a:r>
          <a:r>
            <a:rPr lang="fr-FR" sz="2800" u="sng" baseline="30000" dirty="0">
              <a:solidFill>
                <a:schemeClr val="tx1"/>
              </a:solidFill>
            </a:rPr>
            <a:t>ère</a:t>
          </a:r>
          <a:r>
            <a:rPr lang="fr-FR" sz="2800" u="sng" dirty="0">
              <a:solidFill>
                <a:schemeClr val="tx1"/>
              </a:solidFill>
            </a:rPr>
            <a:t> année</a:t>
          </a:r>
        </a:p>
        <a:p>
          <a:r>
            <a:rPr lang="fr-FR" sz="1800" u="sng" dirty="0" err="1">
              <a:solidFill>
                <a:schemeClr val="tx1"/>
              </a:solidFill>
            </a:rPr>
            <a:t>Impregnation</a:t>
          </a:r>
          <a:r>
            <a:rPr lang="fr-FR" sz="1800" u="sng" dirty="0">
              <a:solidFill>
                <a:schemeClr val="tx1"/>
              </a:solidFill>
            </a:rPr>
            <a:t> / découverte</a:t>
          </a:r>
        </a:p>
        <a:p>
          <a:r>
            <a:rPr lang="fr-FR" sz="2000" dirty="0">
              <a:solidFill>
                <a:schemeClr val="tx1"/>
              </a:solidFill>
            </a:rPr>
            <a:t>Nivologie</a:t>
          </a:r>
        </a:p>
        <a:p>
          <a:r>
            <a:rPr lang="fr-FR" sz="2000" dirty="0">
              <a:solidFill>
                <a:schemeClr val="tx1"/>
              </a:solidFill>
            </a:rPr>
            <a:t>Ski Toutes Neiges</a:t>
          </a:r>
        </a:p>
        <a:p>
          <a:r>
            <a:rPr lang="fr-FR" sz="2000" dirty="0">
              <a:solidFill>
                <a:schemeClr val="tx1"/>
              </a:solidFill>
            </a:rPr>
            <a:t>Flèche de Vermeil</a:t>
          </a:r>
        </a:p>
        <a:p>
          <a:endParaRPr lang="fr-FR" sz="2000" dirty="0">
            <a:solidFill>
              <a:schemeClr val="tx1"/>
            </a:solidFill>
          </a:endParaRPr>
        </a:p>
        <a:p>
          <a:endParaRPr lang="fr-FR" sz="2000" dirty="0">
            <a:solidFill>
              <a:schemeClr val="tx1"/>
            </a:solidFill>
          </a:endParaRPr>
        </a:p>
        <a:p>
          <a:endParaRPr lang="fr-FR" sz="2000" dirty="0">
            <a:solidFill>
              <a:schemeClr val="tx1"/>
            </a:solidFill>
          </a:endParaRPr>
        </a:p>
        <a:p>
          <a:r>
            <a:rPr lang="fr-FR" sz="2000" dirty="0">
              <a:solidFill>
                <a:schemeClr val="tx1"/>
              </a:solidFill>
            </a:rPr>
            <a:t>6 semaines pisteur</a:t>
          </a:r>
        </a:p>
      </dgm:t>
    </dgm:pt>
    <dgm:pt modelId="{347A4B58-92E3-49B2-BBF5-15BF5A0F478B}" type="sibTrans" cxnId="{B0DAC2FD-EDA1-441B-A845-0C1964D6B924}">
      <dgm:prSet/>
      <dgm:spPr/>
      <dgm:t>
        <a:bodyPr/>
        <a:lstStyle/>
        <a:p>
          <a:endParaRPr lang="fr-FR" sz="2800"/>
        </a:p>
      </dgm:t>
    </dgm:pt>
    <dgm:pt modelId="{05A33227-C3A2-40A7-900E-1D070E545DAC}" type="parTrans" cxnId="{B0DAC2FD-EDA1-441B-A845-0C1964D6B924}">
      <dgm:prSet/>
      <dgm:spPr/>
      <dgm:t>
        <a:bodyPr/>
        <a:lstStyle/>
        <a:p>
          <a:endParaRPr lang="fr-FR" sz="2800"/>
        </a:p>
      </dgm:t>
    </dgm:pt>
    <dgm:pt modelId="{83BF0D0E-CEE2-4D71-A59A-24428141268C}" type="pres">
      <dgm:prSet presAssocID="{8BBD982B-F274-4BA3-8F19-028AA15117A4}" presName="Name0" presStyleCnt="0">
        <dgm:presLayoutVars>
          <dgm:dir/>
          <dgm:animLvl val="lvl"/>
          <dgm:resizeHandles val="exact"/>
        </dgm:presLayoutVars>
      </dgm:prSet>
      <dgm:spPr/>
    </dgm:pt>
    <dgm:pt modelId="{372AB35D-7F85-4F08-9397-AA61FB00442A}" type="pres">
      <dgm:prSet presAssocID="{7BF07599-40A3-43F8-B74C-B9C9D197B9C8}" presName="parTxOnly" presStyleLbl="node1" presStyleIdx="0" presStyleCnt="3" custScaleY="439917" custLinFactNeighborX="-20435">
        <dgm:presLayoutVars>
          <dgm:chMax val="0"/>
          <dgm:chPref val="0"/>
          <dgm:bulletEnabled val="1"/>
        </dgm:presLayoutVars>
      </dgm:prSet>
      <dgm:spPr/>
    </dgm:pt>
    <dgm:pt modelId="{1F777585-BE73-4FF0-B2F3-AF881F23F55D}" type="pres">
      <dgm:prSet presAssocID="{347A4B58-92E3-49B2-BBF5-15BF5A0F478B}" presName="parTxOnlySpace" presStyleCnt="0"/>
      <dgm:spPr/>
    </dgm:pt>
    <dgm:pt modelId="{43FF70E3-3B35-4DF9-A907-606680DFC178}" type="pres">
      <dgm:prSet presAssocID="{964A18CD-1B5D-4A7E-B182-2927E17348E0}" presName="parTxOnly" presStyleLbl="node1" presStyleIdx="1" presStyleCnt="3" custScaleY="420848" custLinFactNeighborX="18865" custLinFactNeighborY="3494">
        <dgm:presLayoutVars>
          <dgm:chMax val="0"/>
          <dgm:chPref val="0"/>
          <dgm:bulletEnabled val="1"/>
        </dgm:presLayoutVars>
      </dgm:prSet>
      <dgm:spPr/>
    </dgm:pt>
    <dgm:pt modelId="{9A80ACDF-AC15-4B39-99F9-7A6A02E1B5CD}" type="pres">
      <dgm:prSet presAssocID="{63F601AF-EA35-4E0A-A9D9-C60ACFB6BC55}" presName="parTxOnlySpace" presStyleCnt="0"/>
      <dgm:spPr/>
    </dgm:pt>
    <dgm:pt modelId="{40E75915-E9B1-4ABD-839B-3CFD5E25D23D}" type="pres">
      <dgm:prSet presAssocID="{25761703-EE26-4CA8-B049-3F157889CE06}" presName="parTxOnly" presStyleLbl="node1" presStyleIdx="2" presStyleCnt="3" custScaleY="421604" custLinFactNeighborX="-6132" custLinFactNeighborY="4560">
        <dgm:presLayoutVars>
          <dgm:chMax val="0"/>
          <dgm:chPref val="0"/>
          <dgm:bulletEnabled val="1"/>
        </dgm:presLayoutVars>
      </dgm:prSet>
      <dgm:spPr/>
    </dgm:pt>
  </dgm:ptLst>
  <dgm:cxnLst>
    <dgm:cxn modelId="{5BD3BC0C-F340-45F1-84AE-4BCFD4CE153D}" type="presOf" srcId="{964A18CD-1B5D-4A7E-B182-2927E17348E0}" destId="{43FF70E3-3B35-4DF9-A907-606680DFC178}" srcOrd="0" destOrd="0" presId="urn:microsoft.com/office/officeart/2005/8/layout/chevron1"/>
    <dgm:cxn modelId="{B4023F34-1758-4145-893F-044E6D16D52E}" srcId="{8BBD982B-F274-4BA3-8F19-028AA15117A4}" destId="{25761703-EE26-4CA8-B049-3F157889CE06}" srcOrd="2" destOrd="0" parTransId="{5EE1D751-E7E3-4E30-AC49-4C8227478F52}" sibTransId="{B74F6A51-714F-4AA7-B42B-E7F20847B954}"/>
    <dgm:cxn modelId="{682E7548-4AF8-4921-B629-7B3FC43AEF53}" type="presOf" srcId="{8BBD982B-F274-4BA3-8F19-028AA15117A4}" destId="{83BF0D0E-CEE2-4D71-A59A-24428141268C}" srcOrd="0" destOrd="0" presId="urn:microsoft.com/office/officeart/2005/8/layout/chevron1"/>
    <dgm:cxn modelId="{FA14256C-D0C1-4AE8-86E1-FCDD98CAED57}" type="presOf" srcId="{7BF07599-40A3-43F8-B74C-B9C9D197B9C8}" destId="{372AB35D-7F85-4F08-9397-AA61FB00442A}" srcOrd="0" destOrd="0" presId="urn:microsoft.com/office/officeart/2005/8/layout/chevron1"/>
    <dgm:cxn modelId="{61E93191-42D8-4310-AABD-F14895C93665}" type="presOf" srcId="{25761703-EE26-4CA8-B049-3F157889CE06}" destId="{40E75915-E9B1-4ABD-839B-3CFD5E25D23D}" srcOrd="0" destOrd="0" presId="urn:microsoft.com/office/officeart/2005/8/layout/chevron1"/>
    <dgm:cxn modelId="{B0DAC2FD-EDA1-441B-A845-0C1964D6B924}" srcId="{8BBD982B-F274-4BA3-8F19-028AA15117A4}" destId="{7BF07599-40A3-43F8-B74C-B9C9D197B9C8}" srcOrd="0" destOrd="0" parTransId="{05A33227-C3A2-40A7-900E-1D070E545DAC}" sibTransId="{347A4B58-92E3-49B2-BBF5-15BF5A0F478B}"/>
    <dgm:cxn modelId="{57D1E1FE-AB13-4507-B39B-15BDE576AB21}" srcId="{8BBD982B-F274-4BA3-8F19-028AA15117A4}" destId="{964A18CD-1B5D-4A7E-B182-2927E17348E0}" srcOrd="1" destOrd="0" parTransId="{90C13AAE-4246-46D9-9B6E-D27D7FCA92D1}" sibTransId="{63F601AF-EA35-4E0A-A9D9-C60ACFB6BC55}"/>
    <dgm:cxn modelId="{280D22C6-B6D2-4FD3-9121-2EFE14CE7E5B}" type="presParOf" srcId="{83BF0D0E-CEE2-4D71-A59A-24428141268C}" destId="{372AB35D-7F85-4F08-9397-AA61FB00442A}" srcOrd="0" destOrd="0" presId="urn:microsoft.com/office/officeart/2005/8/layout/chevron1"/>
    <dgm:cxn modelId="{83DC8695-2CAB-4356-AF12-3890FCC37D91}" type="presParOf" srcId="{83BF0D0E-CEE2-4D71-A59A-24428141268C}" destId="{1F777585-BE73-4FF0-B2F3-AF881F23F55D}" srcOrd="1" destOrd="0" presId="urn:microsoft.com/office/officeart/2005/8/layout/chevron1"/>
    <dgm:cxn modelId="{E1FB86A3-FC17-4D1C-A8E8-927A844C29BA}" type="presParOf" srcId="{83BF0D0E-CEE2-4D71-A59A-24428141268C}" destId="{43FF70E3-3B35-4DF9-A907-606680DFC178}" srcOrd="2" destOrd="0" presId="urn:microsoft.com/office/officeart/2005/8/layout/chevron1"/>
    <dgm:cxn modelId="{F99CD650-CFFC-4CDB-996A-F855E8179997}" type="presParOf" srcId="{83BF0D0E-CEE2-4D71-A59A-24428141268C}" destId="{9A80ACDF-AC15-4B39-99F9-7A6A02E1B5CD}" srcOrd="3" destOrd="0" presId="urn:microsoft.com/office/officeart/2005/8/layout/chevron1"/>
    <dgm:cxn modelId="{C6FA9EBA-14A9-48E5-B9BB-DA02EF6648A3}" type="presParOf" srcId="{83BF0D0E-CEE2-4D71-A59A-24428141268C}" destId="{40E75915-E9B1-4ABD-839B-3CFD5E25D23D}"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BD982B-F274-4BA3-8F19-028AA15117A4}" type="doc">
      <dgm:prSet loTypeId="urn:microsoft.com/office/officeart/2005/8/layout/chevron1" loCatId="process" qsTypeId="urn:microsoft.com/office/officeart/2005/8/quickstyle/3d1" qsCatId="3D" csTypeId="urn:microsoft.com/office/officeart/2005/8/colors/colorful3" csCatId="colorful" phldr="1"/>
      <dgm:spPr/>
      <dgm:t>
        <a:bodyPr/>
        <a:lstStyle/>
        <a:p>
          <a:endParaRPr lang="fr-FR"/>
        </a:p>
      </dgm:t>
    </dgm:pt>
    <dgm:pt modelId="{7BF07599-40A3-43F8-B74C-B9C9D197B9C8}">
      <dgm:prSet phldrT="[Text]" custT="1"/>
      <dgm:spPr/>
      <dgm:t>
        <a:bodyPr/>
        <a:lstStyle/>
        <a:p>
          <a:pPr marL="0" lvl="0" defTabSz="1244600">
            <a:lnSpc>
              <a:spcPct val="90000"/>
            </a:lnSpc>
            <a:spcBef>
              <a:spcPct val="0"/>
            </a:spcBef>
            <a:spcAft>
              <a:spcPct val="35000"/>
            </a:spcAft>
            <a:buNone/>
          </a:pPr>
          <a:r>
            <a:rPr lang="fr-FR" sz="2800" u="sng" dirty="0">
              <a:solidFill>
                <a:schemeClr val="tx1"/>
              </a:solidFill>
            </a:rPr>
            <a:t>1</a:t>
          </a:r>
          <a:r>
            <a:rPr lang="fr-FR" sz="2800" u="sng" baseline="30000" dirty="0">
              <a:solidFill>
                <a:schemeClr val="tx1"/>
              </a:solidFill>
            </a:rPr>
            <a:t>ère</a:t>
          </a:r>
          <a:r>
            <a:rPr lang="fr-FR" sz="2800" u="sng" dirty="0">
              <a:solidFill>
                <a:schemeClr val="tx1"/>
              </a:solidFill>
            </a:rPr>
            <a:t> année et 2</a:t>
          </a:r>
          <a:r>
            <a:rPr lang="fr-FR" sz="2800" u="sng" baseline="30000" dirty="0">
              <a:solidFill>
                <a:schemeClr val="tx1"/>
              </a:solidFill>
            </a:rPr>
            <a:t>ème</a:t>
          </a:r>
          <a:r>
            <a:rPr lang="fr-FR" sz="2800" u="sng" dirty="0">
              <a:solidFill>
                <a:schemeClr val="tx1"/>
              </a:solidFill>
            </a:rPr>
            <a:t> année</a:t>
          </a:r>
        </a:p>
        <a:p>
          <a:pPr marL="0" marR="0" lvl="0" indent="0" defTabSz="914400" eaLnBrk="1" fontAlgn="auto" latinLnBrk="0" hangingPunct="1">
            <a:lnSpc>
              <a:spcPct val="100000"/>
            </a:lnSpc>
            <a:spcBef>
              <a:spcPts val="0"/>
            </a:spcBef>
            <a:spcAft>
              <a:spcPts val="0"/>
            </a:spcAft>
            <a:buClrTx/>
            <a:buSzTx/>
            <a:buFontTx/>
            <a:buNone/>
            <a:tabLst/>
            <a:defRPr/>
          </a:pPr>
          <a:r>
            <a:rPr lang="fr-FR" sz="2000" u="sng" dirty="0" err="1">
              <a:solidFill>
                <a:schemeClr val="tx1"/>
              </a:solidFill>
            </a:rPr>
            <a:t>Impregnation</a:t>
          </a:r>
          <a:r>
            <a:rPr lang="fr-FR" sz="2000" u="sng" dirty="0">
              <a:solidFill>
                <a:schemeClr val="tx1"/>
              </a:solidFill>
            </a:rPr>
            <a:t> et Approfondissement</a:t>
          </a:r>
        </a:p>
        <a:p>
          <a:pPr marL="0" marR="0" lvl="0" indent="0" defTabSz="914400" eaLnBrk="1" fontAlgn="auto" latinLnBrk="0" hangingPunct="1">
            <a:lnSpc>
              <a:spcPct val="100000"/>
            </a:lnSpc>
            <a:spcBef>
              <a:spcPts val="0"/>
            </a:spcBef>
            <a:spcAft>
              <a:spcPts val="0"/>
            </a:spcAft>
            <a:buClrTx/>
            <a:buSzTx/>
            <a:buFontTx/>
            <a:buNone/>
            <a:tabLst/>
            <a:defRPr/>
          </a:pPr>
          <a:endParaRPr lang="fr-FR" sz="1800" u="sng" dirty="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fr-FR" sz="1800" u="none" dirty="0">
              <a:solidFill>
                <a:schemeClr val="tx1"/>
              </a:solidFill>
            </a:rPr>
            <a:t>2 semaines ski de rando / ski </a:t>
          </a:r>
          <a:r>
            <a:rPr lang="fr-FR" sz="1800" u="none" dirty="0" err="1">
              <a:solidFill>
                <a:schemeClr val="tx1"/>
              </a:solidFill>
            </a:rPr>
            <a:t>alpi</a:t>
          </a:r>
          <a:endParaRPr lang="fr-FR" sz="1800" u="none" dirty="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fr-FR" sz="1800" u="none" dirty="0">
              <a:solidFill>
                <a:schemeClr val="tx1"/>
              </a:solidFill>
            </a:rPr>
            <a:t>1 semaine cascade de glace</a:t>
          </a:r>
        </a:p>
        <a:p>
          <a:pPr marL="0" marR="0" lvl="0" indent="0" defTabSz="914400" eaLnBrk="1" fontAlgn="auto" latinLnBrk="0" hangingPunct="1">
            <a:lnSpc>
              <a:spcPct val="100000"/>
            </a:lnSpc>
            <a:spcBef>
              <a:spcPts val="0"/>
            </a:spcBef>
            <a:spcAft>
              <a:spcPts val="0"/>
            </a:spcAft>
            <a:buClrTx/>
            <a:buSzTx/>
            <a:buFontTx/>
            <a:buNone/>
            <a:tabLst/>
            <a:defRPr/>
          </a:pPr>
          <a:r>
            <a:rPr lang="fr-FR" sz="1800" u="none" dirty="0">
              <a:solidFill>
                <a:schemeClr val="tx1"/>
              </a:solidFill>
            </a:rPr>
            <a:t>2 semaines escalade (</a:t>
          </a:r>
          <a:r>
            <a:rPr lang="fr-FR" sz="1800" u="none" dirty="0" err="1">
              <a:solidFill>
                <a:schemeClr val="tx1"/>
              </a:solidFill>
            </a:rPr>
            <a:t>SAE+Falaise</a:t>
          </a:r>
          <a:r>
            <a:rPr lang="fr-FR" sz="1800" u="none" dirty="0">
              <a:solidFill>
                <a:schemeClr val="tx1"/>
              </a:solidFill>
            </a:rPr>
            <a:t>)</a:t>
          </a:r>
        </a:p>
        <a:p>
          <a:pPr marL="0" marR="0" lvl="0" indent="0" defTabSz="914400" eaLnBrk="1" fontAlgn="auto" latinLnBrk="0" hangingPunct="1">
            <a:lnSpc>
              <a:spcPct val="100000"/>
            </a:lnSpc>
            <a:spcBef>
              <a:spcPts val="0"/>
            </a:spcBef>
            <a:spcAft>
              <a:spcPts val="0"/>
            </a:spcAft>
            <a:buClrTx/>
            <a:buSzTx/>
            <a:buFontTx/>
            <a:buNone/>
            <a:tabLst/>
            <a:defRPr/>
          </a:pPr>
          <a:r>
            <a:rPr lang="fr-FR" sz="1800" u="none" dirty="0">
              <a:solidFill>
                <a:schemeClr val="tx1"/>
              </a:solidFill>
            </a:rPr>
            <a:t>1 Raid Glaciaire ou Escalade Grande Voie</a:t>
          </a:r>
        </a:p>
        <a:p>
          <a:pPr marL="0" lvl="0" defTabSz="1244600">
            <a:lnSpc>
              <a:spcPct val="90000"/>
            </a:lnSpc>
            <a:spcBef>
              <a:spcPct val="0"/>
            </a:spcBef>
            <a:spcAft>
              <a:spcPct val="35000"/>
            </a:spcAft>
            <a:buNone/>
          </a:pPr>
          <a:endParaRPr lang="fr-FR" sz="1800" u="sng" dirty="0">
            <a:solidFill>
              <a:schemeClr val="tx1"/>
            </a:solidFill>
          </a:endParaRPr>
        </a:p>
        <a:p>
          <a:pPr marL="0" lvl="0" defTabSz="1244600">
            <a:lnSpc>
              <a:spcPct val="90000"/>
            </a:lnSpc>
            <a:spcBef>
              <a:spcPct val="0"/>
            </a:spcBef>
            <a:spcAft>
              <a:spcPct val="35000"/>
            </a:spcAft>
            <a:buNone/>
          </a:pPr>
          <a:endParaRPr lang="fr-FR" sz="2000" dirty="0">
            <a:solidFill>
              <a:schemeClr val="tx1"/>
            </a:solidFill>
          </a:endParaRPr>
        </a:p>
        <a:p>
          <a:pPr marL="0" lvl="0" defTabSz="1244600">
            <a:lnSpc>
              <a:spcPct val="90000"/>
            </a:lnSpc>
            <a:spcBef>
              <a:spcPct val="0"/>
            </a:spcBef>
            <a:spcAft>
              <a:spcPct val="35000"/>
            </a:spcAft>
            <a:buNone/>
          </a:pPr>
          <a:endParaRPr lang="fr-FR" sz="2000" dirty="0">
            <a:solidFill>
              <a:schemeClr val="tx1"/>
            </a:solidFill>
          </a:endParaRPr>
        </a:p>
        <a:p>
          <a:pPr marL="0" lvl="0" defTabSz="1244600">
            <a:lnSpc>
              <a:spcPct val="90000"/>
            </a:lnSpc>
            <a:spcBef>
              <a:spcPct val="0"/>
            </a:spcBef>
            <a:spcAft>
              <a:spcPct val="35000"/>
            </a:spcAft>
            <a:buNone/>
          </a:pPr>
          <a:r>
            <a:rPr lang="fr-FR" sz="2000" dirty="0">
              <a:solidFill>
                <a:schemeClr val="tx1"/>
              </a:solidFill>
            </a:rPr>
            <a:t>1 stage en 2</a:t>
          </a:r>
          <a:r>
            <a:rPr lang="fr-FR" sz="2000" baseline="30000" dirty="0">
              <a:solidFill>
                <a:schemeClr val="tx1"/>
              </a:solidFill>
            </a:rPr>
            <a:t>ème</a:t>
          </a:r>
          <a:r>
            <a:rPr lang="fr-FR" sz="2000" dirty="0">
              <a:solidFill>
                <a:schemeClr val="tx1"/>
              </a:solidFill>
            </a:rPr>
            <a:t> année</a:t>
          </a:r>
        </a:p>
      </dgm:t>
    </dgm:pt>
    <dgm:pt modelId="{347A4B58-92E3-49B2-BBF5-15BF5A0F478B}" type="sibTrans" cxnId="{B0DAC2FD-EDA1-441B-A845-0C1964D6B924}">
      <dgm:prSet/>
      <dgm:spPr/>
      <dgm:t>
        <a:bodyPr/>
        <a:lstStyle/>
        <a:p>
          <a:endParaRPr lang="fr-FR" sz="2800"/>
        </a:p>
      </dgm:t>
    </dgm:pt>
    <dgm:pt modelId="{05A33227-C3A2-40A7-900E-1D070E545DAC}" type="parTrans" cxnId="{B0DAC2FD-EDA1-441B-A845-0C1964D6B924}">
      <dgm:prSet/>
      <dgm:spPr/>
      <dgm:t>
        <a:bodyPr/>
        <a:lstStyle/>
        <a:p>
          <a:endParaRPr lang="fr-FR" sz="2800"/>
        </a:p>
      </dgm:t>
    </dgm:pt>
    <dgm:pt modelId="{25761703-EE26-4CA8-B049-3F157889CE06}">
      <dgm:prSet phldrT="[Text]" custT="1"/>
      <dgm:spPr/>
      <dgm:t>
        <a:bodyPr/>
        <a:lstStyle/>
        <a:p>
          <a:r>
            <a:rPr lang="fr-FR" sz="2800" baseline="0" dirty="0">
              <a:solidFill>
                <a:schemeClr val="tx1"/>
              </a:solidFill>
            </a:rPr>
            <a:t> </a:t>
          </a:r>
        </a:p>
        <a:p>
          <a:r>
            <a:rPr lang="fr-FR" sz="2800" u="sng" baseline="0" dirty="0">
              <a:solidFill>
                <a:schemeClr val="tx1"/>
              </a:solidFill>
            </a:rPr>
            <a:t>3</a:t>
          </a:r>
          <a:r>
            <a:rPr lang="fr-FR" sz="2800" u="sng" baseline="30000" dirty="0">
              <a:solidFill>
                <a:schemeClr val="tx1"/>
              </a:solidFill>
            </a:rPr>
            <a:t>ème</a:t>
          </a:r>
          <a:r>
            <a:rPr lang="fr-FR" sz="2800" u="sng" baseline="0" dirty="0">
              <a:solidFill>
                <a:schemeClr val="tx1"/>
              </a:solidFill>
            </a:rPr>
            <a:t> et 4</a:t>
          </a:r>
          <a:r>
            <a:rPr lang="fr-FR" sz="2800" u="sng" baseline="30000" dirty="0">
              <a:solidFill>
                <a:schemeClr val="tx1"/>
              </a:solidFill>
            </a:rPr>
            <a:t>ème</a:t>
          </a:r>
          <a:r>
            <a:rPr lang="fr-FR" sz="2800" u="sng" baseline="0" dirty="0">
              <a:solidFill>
                <a:schemeClr val="tx1"/>
              </a:solidFill>
            </a:rPr>
            <a:t> année</a:t>
          </a:r>
          <a:endParaRPr lang="fr-FR" sz="2000" u="sng" baseline="0" dirty="0">
            <a:solidFill>
              <a:schemeClr val="tx1"/>
            </a:solidFill>
          </a:endParaRPr>
        </a:p>
        <a:p>
          <a:r>
            <a:rPr lang="fr-FR" sz="2000" u="sng" baseline="0" dirty="0">
              <a:solidFill>
                <a:schemeClr val="tx1"/>
              </a:solidFill>
            </a:rPr>
            <a:t>Détermination</a:t>
          </a:r>
        </a:p>
        <a:p>
          <a:endParaRPr lang="fr-FR" sz="1800" u="none" baseline="0" dirty="0">
            <a:solidFill>
              <a:schemeClr val="tx1"/>
            </a:solidFill>
          </a:endParaRPr>
        </a:p>
        <a:p>
          <a:r>
            <a:rPr lang="fr-FR" sz="1800" u="none" baseline="0" dirty="0">
              <a:solidFill>
                <a:schemeClr val="tx1"/>
              </a:solidFill>
            </a:rPr>
            <a:t>2 semaines spé hivernales</a:t>
          </a:r>
        </a:p>
        <a:p>
          <a:r>
            <a:rPr lang="fr-FR" sz="1800" u="none" baseline="0" dirty="0">
              <a:solidFill>
                <a:schemeClr val="tx1"/>
              </a:solidFill>
            </a:rPr>
            <a:t>2 semaines escalade prépa-proba</a:t>
          </a:r>
        </a:p>
        <a:p>
          <a:endParaRPr lang="fr-FR" sz="1800" u="none" baseline="0" dirty="0">
            <a:solidFill>
              <a:schemeClr val="tx1"/>
            </a:solidFill>
          </a:endParaRPr>
        </a:p>
        <a:p>
          <a:endParaRPr lang="fr-FR" sz="1800" u="none" baseline="0" dirty="0">
            <a:solidFill>
              <a:schemeClr val="tx1"/>
            </a:solidFill>
          </a:endParaRPr>
        </a:p>
        <a:p>
          <a:endParaRPr lang="fr-FR" sz="2000" u="none" baseline="0" dirty="0">
            <a:solidFill>
              <a:schemeClr val="tx1"/>
            </a:solidFill>
          </a:endParaRPr>
        </a:p>
        <a:p>
          <a:endParaRPr lang="fr-FR" sz="2000" baseline="0" dirty="0">
            <a:solidFill>
              <a:schemeClr val="tx1"/>
            </a:solidFill>
          </a:endParaRPr>
        </a:p>
        <a:p>
          <a:r>
            <a:rPr lang="fr-FR" sz="1600" baseline="0" dirty="0">
              <a:solidFill>
                <a:schemeClr val="tx1"/>
              </a:solidFill>
            </a:rPr>
            <a:t>1 Stage (3</a:t>
          </a:r>
          <a:r>
            <a:rPr lang="fr-FR" sz="1600" baseline="30000" dirty="0">
              <a:solidFill>
                <a:schemeClr val="tx1"/>
              </a:solidFill>
            </a:rPr>
            <a:t>ème</a:t>
          </a:r>
          <a:r>
            <a:rPr lang="fr-FR" sz="1600" baseline="0" dirty="0">
              <a:solidFill>
                <a:schemeClr val="tx1"/>
              </a:solidFill>
            </a:rPr>
            <a:t>) et 1 stages (4</a:t>
          </a:r>
          <a:r>
            <a:rPr lang="fr-FR" sz="1600" baseline="30000" dirty="0">
              <a:solidFill>
                <a:schemeClr val="tx1"/>
              </a:solidFill>
            </a:rPr>
            <a:t>ème</a:t>
          </a:r>
          <a:r>
            <a:rPr lang="fr-FR" sz="1600" baseline="0" dirty="0">
              <a:solidFill>
                <a:schemeClr val="tx1"/>
              </a:solidFill>
            </a:rPr>
            <a:t>)  </a:t>
          </a:r>
        </a:p>
        <a:p>
          <a:endParaRPr lang="fr-FR" sz="1600" baseline="0" dirty="0">
            <a:solidFill>
              <a:schemeClr val="tx1"/>
            </a:solidFill>
          </a:endParaRPr>
        </a:p>
      </dgm:t>
    </dgm:pt>
    <dgm:pt modelId="{B74F6A51-714F-4AA7-B42B-E7F20847B954}" type="sibTrans" cxnId="{B4023F34-1758-4145-893F-044E6D16D52E}">
      <dgm:prSet/>
      <dgm:spPr/>
      <dgm:t>
        <a:bodyPr/>
        <a:lstStyle/>
        <a:p>
          <a:endParaRPr lang="fr-FR" sz="2800"/>
        </a:p>
      </dgm:t>
    </dgm:pt>
    <dgm:pt modelId="{5EE1D751-E7E3-4E30-AC49-4C8227478F52}" type="parTrans" cxnId="{B4023F34-1758-4145-893F-044E6D16D52E}">
      <dgm:prSet/>
      <dgm:spPr/>
      <dgm:t>
        <a:bodyPr/>
        <a:lstStyle/>
        <a:p>
          <a:endParaRPr lang="fr-FR" sz="2800"/>
        </a:p>
      </dgm:t>
    </dgm:pt>
    <dgm:pt modelId="{83BF0D0E-CEE2-4D71-A59A-24428141268C}" type="pres">
      <dgm:prSet presAssocID="{8BBD982B-F274-4BA3-8F19-028AA15117A4}" presName="Name0" presStyleCnt="0">
        <dgm:presLayoutVars>
          <dgm:dir/>
          <dgm:animLvl val="lvl"/>
          <dgm:resizeHandles val="exact"/>
        </dgm:presLayoutVars>
      </dgm:prSet>
      <dgm:spPr/>
    </dgm:pt>
    <dgm:pt modelId="{372AB35D-7F85-4F08-9397-AA61FB00442A}" type="pres">
      <dgm:prSet presAssocID="{7BF07599-40A3-43F8-B74C-B9C9D197B9C8}" presName="parTxOnly" presStyleLbl="node1" presStyleIdx="0" presStyleCnt="2" custScaleY="439917" custLinFactNeighborX="-20435">
        <dgm:presLayoutVars>
          <dgm:chMax val="0"/>
          <dgm:chPref val="0"/>
          <dgm:bulletEnabled val="1"/>
        </dgm:presLayoutVars>
      </dgm:prSet>
      <dgm:spPr/>
    </dgm:pt>
    <dgm:pt modelId="{1F777585-BE73-4FF0-B2F3-AF881F23F55D}" type="pres">
      <dgm:prSet presAssocID="{347A4B58-92E3-49B2-BBF5-15BF5A0F478B}" presName="parTxOnlySpace" presStyleCnt="0"/>
      <dgm:spPr/>
    </dgm:pt>
    <dgm:pt modelId="{40E75915-E9B1-4ABD-839B-3CFD5E25D23D}" type="pres">
      <dgm:prSet presAssocID="{25761703-EE26-4CA8-B049-3F157889CE06}" presName="parTxOnly" presStyleLbl="node1" presStyleIdx="1" presStyleCnt="2" custScaleX="107284" custScaleY="439917" custLinFactNeighborX="26882">
        <dgm:presLayoutVars>
          <dgm:chMax val="0"/>
          <dgm:chPref val="0"/>
          <dgm:bulletEnabled val="1"/>
        </dgm:presLayoutVars>
      </dgm:prSet>
      <dgm:spPr/>
    </dgm:pt>
  </dgm:ptLst>
  <dgm:cxnLst>
    <dgm:cxn modelId="{B4023F34-1758-4145-893F-044E6D16D52E}" srcId="{8BBD982B-F274-4BA3-8F19-028AA15117A4}" destId="{25761703-EE26-4CA8-B049-3F157889CE06}" srcOrd="1" destOrd="0" parTransId="{5EE1D751-E7E3-4E30-AC49-4C8227478F52}" sibTransId="{B74F6A51-714F-4AA7-B42B-E7F20847B954}"/>
    <dgm:cxn modelId="{682E7548-4AF8-4921-B629-7B3FC43AEF53}" type="presOf" srcId="{8BBD982B-F274-4BA3-8F19-028AA15117A4}" destId="{83BF0D0E-CEE2-4D71-A59A-24428141268C}" srcOrd="0" destOrd="0" presId="urn:microsoft.com/office/officeart/2005/8/layout/chevron1"/>
    <dgm:cxn modelId="{FA14256C-D0C1-4AE8-86E1-FCDD98CAED57}" type="presOf" srcId="{7BF07599-40A3-43F8-B74C-B9C9D197B9C8}" destId="{372AB35D-7F85-4F08-9397-AA61FB00442A}" srcOrd="0" destOrd="0" presId="urn:microsoft.com/office/officeart/2005/8/layout/chevron1"/>
    <dgm:cxn modelId="{61E93191-42D8-4310-AABD-F14895C93665}" type="presOf" srcId="{25761703-EE26-4CA8-B049-3F157889CE06}" destId="{40E75915-E9B1-4ABD-839B-3CFD5E25D23D}" srcOrd="0" destOrd="0" presId="urn:microsoft.com/office/officeart/2005/8/layout/chevron1"/>
    <dgm:cxn modelId="{B0DAC2FD-EDA1-441B-A845-0C1964D6B924}" srcId="{8BBD982B-F274-4BA3-8F19-028AA15117A4}" destId="{7BF07599-40A3-43F8-B74C-B9C9D197B9C8}" srcOrd="0" destOrd="0" parTransId="{05A33227-C3A2-40A7-900E-1D070E545DAC}" sibTransId="{347A4B58-92E3-49B2-BBF5-15BF5A0F478B}"/>
    <dgm:cxn modelId="{280D22C6-B6D2-4FD3-9121-2EFE14CE7E5B}" type="presParOf" srcId="{83BF0D0E-CEE2-4D71-A59A-24428141268C}" destId="{372AB35D-7F85-4F08-9397-AA61FB00442A}" srcOrd="0" destOrd="0" presId="urn:microsoft.com/office/officeart/2005/8/layout/chevron1"/>
    <dgm:cxn modelId="{83DC8695-2CAB-4356-AF12-3890FCC37D91}" type="presParOf" srcId="{83BF0D0E-CEE2-4D71-A59A-24428141268C}" destId="{1F777585-BE73-4FF0-B2F3-AF881F23F55D}" srcOrd="1" destOrd="0" presId="urn:microsoft.com/office/officeart/2005/8/layout/chevron1"/>
    <dgm:cxn modelId="{C6FA9EBA-14A9-48E5-B9BB-DA02EF6648A3}" type="presParOf" srcId="{83BF0D0E-CEE2-4D71-A59A-24428141268C}" destId="{40E75915-E9B1-4ABD-839B-3CFD5E25D23D}" srcOrd="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AB35D-7F85-4F08-9397-AA61FB00442A}">
      <dsp:nvSpPr>
        <dsp:cNvPr id="0" name=""/>
        <dsp:cNvSpPr/>
      </dsp:nvSpPr>
      <dsp:spPr>
        <a:xfrm>
          <a:off x="0" y="0"/>
          <a:ext cx="3029215" cy="5040560"/>
        </a:xfrm>
        <a:prstGeom prst="chevron">
          <a:avLst/>
        </a:prstGeom>
        <a:gradFill rotWithShape="0">
          <a:gsLst>
            <a:gs pos="0">
              <a:schemeClr val="accent3">
                <a:hueOff val="0"/>
                <a:satOff val="0"/>
                <a:lumOff val="0"/>
                <a:alphaOff val="0"/>
                <a:tint val="43000"/>
                <a:satMod val="165000"/>
              </a:schemeClr>
            </a:gs>
            <a:gs pos="55000">
              <a:schemeClr val="accent3">
                <a:hueOff val="0"/>
                <a:satOff val="0"/>
                <a:lumOff val="0"/>
                <a:alphaOff val="0"/>
                <a:tint val="83000"/>
                <a:satMod val="155000"/>
              </a:schemeClr>
            </a:gs>
            <a:gs pos="100000">
              <a:schemeClr val="accent3">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fr-FR" sz="2800" u="sng" kern="1200" dirty="0">
              <a:solidFill>
                <a:schemeClr val="tx1"/>
              </a:solidFill>
            </a:rPr>
            <a:t>1</a:t>
          </a:r>
          <a:r>
            <a:rPr lang="fr-FR" sz="2800" u="sng" kern="1200" baseline="30000" dirty="0">
              <a:solidFill>
                <a:schemeClr val="tx1"/>
              </a:solidFill>
            </a:rPr>
            <a:t>ère</a:t>
          </a:r>
          <a:r>
            <a:rPr lang="fr-FR" sz="2800" u="sng" kern="1200" dirty="0">
              <a:solidFill>
                <a:schemeClr val="tx1"/>
              </a:solidFill>
            </a:rPr>
            <a:t> année</a:t>
          </a:r>
        </a:p>
        <a:p>
          <a:pPr marL="0" lvl="0" indent="0" algn="ctr" defTabSz="1244600">
            <a:lnSpc>
              <a:spcPct val="90000"/>
            </a:lnSpc>
            <a:spcBef>
              <a:spcPct val="0"/>
            </a:spcBef>
            <a:spcAft>
              <a:spcPct val="35000"/>
            </a:spcAft>
            <a:buNone/>
          </a:pPr>
          <a:r>
            <a:rPr lang="fr-FR" sz="1800" u="sng" kern="1200" dirty="0" err="1">
              <a:solidFill>
                <a:schemeClr val="tx1"/>
              </a:solidFill>
            </a:rPr>
            <a:t>Impregnation</a:t>
          </a:r>
          <a:r>
            <a:rPr lang="fr-FR" sz="1800" u="sng" kern="1200" dirty="0">
              <a:solidFill>
                <a:schemeClr val="tx1"/>
              </a:solidFill>
            </a:rPr>
            <a:t> / découverte</a:t>
          </a:r>
        </a:p>
        <a:p>
          <a:pPr marL="0" lvl="0" indent="0" algn="ctr" defTabSz="1244600">
            <a:lnSpc>
              <a:spcPct val="90000"/>
            </a:lnSpc>
            <a:spcBef>
              <a:spcPct val="0"/>
            </a:spcBef>
            <a:spcAft>
              <a:spcPct val="35000"/>
            </a:spcAft>
            <a:buNone/>
          </a:pPr>
          <a:r>
            <a:rPr lang="fr-FR" sz="2000" kern="1200" dirty="0">
              <a:solidFill>
                <a:schemeClr val="tx1"/>
              </a:solidFill>
            </a:rPr>
            <a:t>Liste Randonnées</a:t>
          </a:r>
        </a:p>
        <a:p>
          <a:pPr marL="0" lvl="0" indent="0" algn="ctr" defTabSz="1244600">
            <a:lnSpc>
              <a:spcPct val="90000"/>
            </a:lnSpc>
            <a:spcBef>
              <a:spcPct val="0"/>
            </a:spcBef>
            <a:spcAft>
              <a:spcPct val="35000"/>
            </a:spcAft>
            <a:buNone/>
          </a:pPr>
          <a:r>
            <a:rPr lang="fr-FR" sz="2000" kern="1200" dirty="0" err="1">
              <a:solidFill>
                <a:schemeClr val="tx1"/>
              </a:solidFill>
            </a:rPr>
            <a:t>Rando</a:t>
          </a:r>
          <a:r>
            <a:rPr lang="fr-FR" sz="2000" kern="1200" dirty="0">
              <a:solidFill>
                <a:schemeClr val="tx1"/>
              </a:solidFill>
            </a:rPr>
            <a:t>-Orientation</a:t>
          </a:r>
        </a:p>
        <a:p>
          <a:pPr marL="0" lvl="0" indent="0" algn="ctr" defTabSz="1244600">
            <a:lnSpc>
              <a:spcPct val="90000"/>
            </a:lnSpc>
            <a:spcBef>
              <a:spcPct val="0"/>
            </a:spcBef>
            <a:spcAft>
              <a:spcPct val="35000"/>
            </a:spcAft>
            <a:buNone/>
          </a:pPr>
          <a:endParaRPr lang="fr-FR" sz="2000" kern="1200" dirty="0">
            <a:solidFill>
              <a:schemeClr val="tx1"/>
            </a:solidFill>
          </a:endParaRPr>
        </a:p>
        <a:p>
          <a:pPr marL="0" lvl="0" indent="0" algn="ctr" defTabSz="1244600">
            <a:lnSpc>
              <a:spcPct val="90000"/>
            </a:lnSpc>
            <a:spcBef>
              <a:spcPct val="0"/>
            </a:spcBef>
            <a:spcAft>
              <a:spcPct val="35000"/>
            </a:spcAft>
            <a:buNone/>
          </a:pPr>
          <a:endParaRPr lang="fr-FR" sz="2000" kern="1200" dirty="0">
            <a:solidFill>
              <a:schemeClr val="tx1"/>
            </a:solidFill>
          </a:endParaRPr>
        </a:p>
        <a:p>
          <a:pPr marL="0" lvl="0" indent="0" algn="ctr" defTabSz="1244600">
            <a:lnSpc>
              <a:spcPct val="90000"/>
            </a:lnSpc>
            <a:spcBef>
              <a:spcPct val="0"/>
            </a:spcBef>
            <a:spcAft>
              <a:spcPct val="35000"/>
            </a:spcAft>
            <a:buNone/>
          </a:pPr>
          <a:r>
            <a:rPr lang="fr-FR" sz="2000" kern="1200" dirty="0">
              <a:solidFill>
                <a:schemeClr val="tx1"/>
              </a:solidFill>
            </a:rPr>
            <a:t>5 semaines AMM</a:t>
          </a:r>
        </a:p>
        <a:p>
          <a:pPr marL="0" lvl="0" indent="0" algn="ctr" defTabSz="1244600">
            <a:lnSpc>
              <a:spcPct val="90000"/>
            </a:lnSpc>
            <a:spcBef>
              <a:spcPct val="0"/>
            </a:spcBef>
            <a:spcAft>
              <a:spcPct val="35000"/>
            </a:spcAft>
            <a:buNone/>
          </a:pPr>
          <a:r>
            <a:rPr lang="fr-FR" sz="2000" kern="1200" dirty="0">
              <a:solidFill>
                <a:schemeClr val="tx1"/>
              </a:solidFill>
            </a:rPr>
            <a:t>1 Raid Estival </a:t>
          </a:r>
        </a:p>
        <a:p>
          <a:pPr marL="0" lvl="0" indent="0" algn="ctr" defTabSz="1244600">
            <a:lnSpc>
              <a:spcPct val="90000"/>
            </a:lnSpc>
            <a:spcBef>
              <a:spcPct val="0"/>
            </a:spcBef>
            <a:spcAft>
              <a:spcPct val="35000"/>
            </a:spcAft>
            <a:buNone/>
          </a:pPr>
          <a:r>
            <a:rPr lang="fr-FR" sz="2000" kern="1200" dirty="0">
              <a:solidFill>
                <a:schemeClr val="tx1"/>
              </a:solidFill>
            </a:rPr>
            <a:t> </a:t>
          </a:r>
        </a:p>
      </dsp:txBody>
      <dsp:txXfrm>
        <a:off x="0" y="0"/>
        <a:ext cx="3029215" cy="5040560"/>
      </dsp:txXfrm>
    </dsp:sp>
    <dsp:sp modelId="{43FF70E3-3B35-4DF9-A907-606680DFC178}">
      <dsp:nvSpPr>
        <dsp:cNvPr id="0" name=""/>
        <dsp:cNvSpPr/>
      </dsp:nvSpPr>
      <dsp:spPr>
        <a:xfrm>
          <a:off x="2785926" y="149280"/>
          <a:ext cx="3029215" cy="4822067"/>
        </a:xfrm>
        <a:prstGeom prst="chevron">
          <a:avLst/>
        </a:prstGeom>
        <a:gradFill rotWithShape="0">
          <a:gsLst>
            <a:gs pos="0">
              <a:schemeClr val="accent3">
                <a:hueOff val="5625132"/>
                <a:satOff val="-8440"/>
                <a:lumOff val="-1373"/>
                <a:alphaOff val="0"/>
                <a:tint val="43000"/>
                <a:satMod val="165000"/>
              </a:schemeClr>
            </a:gs>
            <a:gs pos="55000">
              <a:schemeClr val="accent3">
                <a:hueOff val="5625132"/>
                <a:satOff val="-8440"/>
                <a:lumOff val="-1373"/>
                <a:alphaOff val="0"/>
                <a:tint val="83000"/>
                <a:satMod val="155000"/>
              </a:schemeClr>
            </a:gs>
            <a:gs pos="100000">
              <a:schemeClr val="accent3">
                <a:hueOff val="5625132"/>
                <a:satOff val="-8440"/>
                <a:lumOff val="-1373"/>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endParaRPr lang="fr-FR" sz="2800" kern="1200" baseline="0" dirty="0">
            <a:solidFill>
              <a:schemeClr val="tx1"/>
            </a:solidFill>
          </a:endParaRPr>
        </a:p>
        <a:p>
          <a:pPr marL="0" lvl="0" indent="0" algn="ctr" defTabSz="1244600">
            <a:lnSpc>
              <a:spcPct val="90000"/>
            </a:lnSpc>
            <a:spcBef>
              <a:spcPct val="0"/>
            </a:spcBef>
            <a:spcAft>
              <a:spcPct val="35000"/>
            </a:spcAft>
            <a:buNone/>
          </a:pPr>
          <a:r>
            <a:rPr lang="fr-FR" sz="2800" u="sng" kern="1200" baseline="0" dirty="0">
              <a:solidFill>
                <a:schemeClr val="tx1"/>
              </a:solidFill>
            </a:rPr>
            <a:t>2</a:t>
          </a:r>
          <a:r>
            <a:rPr lang="fr-FR" sz="2800" u="sng" kern="1200" baseline="30000" dirty="0">
              <a:solidFill>
                <a:schemeClr val="tx1"/>
              </a:solidFill>
            </a:rPr>
            <a:t>ème</a:t>
          </a:r>
          <a:r>
            <a:rPr lang="fr-FR" sz="2800" u="sng" kern="1200" baseline="0" dirty="0">
              <a:solidFill>
                <a:schemeClr val="tx1"/>
              </a:solidFill>
            </a:rPr>
            <a:t> année</a:t>
          </a:r>
        </a:p>
        <a:p>
          <a:pPr marL="0" lvl="0" indent="0" algn="ctr" defTabSz="1244600">
            <a:lnSpc>
              <a:spcPct val="90000"/>
            </a:lnSpc>
            <a:spcBef>
              <a:spcPct val="0"/>
            </a:spcBef>
            <a:spcAft>
              <a:spcPct val="35000"/>
            </a:spcAft>
            <a:buNone/>
          </a:pPr>
          <a:r>
            <a:rPr lang="fr-FR" sz="2000" u="sng" kern="1200" baseline="0" dirty="0" err="1">
              <a:solidFill>
                <a:schemeClr val="tx1"/>
              </a:solidFill>
            </a:rPr>
            <a:t>Aprofondissement</a:t>
          </a:r>
          <a:endParaRPr lang="fr-FR" sz="2000" u="sng" kern="1200" baseline="0" dirty="0">
            <a:solidFill>
              <a:schemeClr val="tx1"/>
            </a:solidFill>
          </a:endParaRPr>
        </a:p>
        <a:p>
          <a:pPr marL="0" lvl="0" indent="0" algn="ctr" defTabSz="1244600">
            <a:lnSpc>
              <a:spcPct val="90000"/>
            </a:lnSpc>
            <a:spcBef>
              <a:spcPct val="0"/>
            </a:spcBef>
            <a:spcAft>
              <a:spcPct val="35000"/>
            </a:spcAft>
            <a:buNone/>
          </a:pPr>
          <a:r>
            <a:rPr lang="fr-FR" sz="2000" kern="1200" baseline="0" dirty="0">
              <a:solidFill>
                <a:schemeClr val="tx1"/>
              </a:solidFill>
            </a:rPr>
            <a:t>Liste Randonnées</a:t>
          </a:r>
        </a:p>
        <a:p>
          <a:pPr marL="0" lvl="0" indent="0" algn="ctr" defTabSz="1244600">
            <a:lnSpc>
              <a:spcPct val="90000"/>
            </a:lnSpc>
            <a:spcBef>
              <a:spcPct val="0"/>
            </a:spcBef>
            <a:spcAft>
              <a:spcPct val="35000"/>
            </a:spcAft>
            <a:buNone/>
          </a:pPr>
          <a:r>
            <a:rPr lang="fr-FR" sz="2000" kern="1200" baseline="0" dirty="0">
              <a:solidFill>
                <a:schemeClr val="tx1"/>
              </a:solidFill>
            </a:rPr>
            <a:t>Orientation</a:t>
          </a:r>
        </a:p>
        <a:p>
          <a:pPr marL="0" lvl="0" indent="0" algn="ctr" defTabSz="1244600">
            <a:lnSpc>
              <a:spcPct val="90000"/>
            </a:lnSpc>
            <a:spcBef>
              <a:spcPct val="0"/>
            </a:spcBef>
            <a:spcAft>
              <a:spcPct val="35000"/>
            </a:spcAft>
            <a:buNone/>
          </a:pPr>
          <a:endParaRPr lang="fr-FR" sz="2000" kern="1200" baseline="0" dirty="0">
            <a:solidFill>
              <a:schemeClr val="tx1"/>
            </a:solidFill>
          </a:endParaRPr>
        </a:p>
        <a:p>
          <a:pPr marL="0" lvl="0" indent="0" algn="ctr" defTabSz="1244600">
            <a:lnSpc>
              <a:spcPct val="90000"/>
            </a:lnSpc>
            <a:spcBef>
              <a:spcPct val="0"/>
            </a:spcBef>
            <a:spcAft>
              <a:spcPct val="35000"/>
            </a:spcAft>
            <a:buNone/>
          </a:pPr>
          <a:endParaRPr lang="fr-FR" sz="2000" kern="1200" baseline="0" dirty="0">
            <a:solidFill>
              <a:schemeClr val="tx1"/>
            </a:solidFill>
          </a:endParaRPr>
        </a:p>
        <a:p>
          <a:pPr marL="0" lvl="0" indent="0" algn="ctr" defTabSz="1244600">
            <a:lnSpc>
              <a:spcPct val="90000"/>
            </a:lnSpc>
            <a:spcBef>
              <a:spcPct val="0"/>
            </a:spcBef>
            <a:spcAft>
              <a:spcPct val="35000"/>
            </a:spcAft>
            <a:buNone/>
          </a:pPr>
          <a:r>
            <a:rPr lang="fr-FR" sz="2000" kern="1200" baseline="0" dirty="0">
              <a:solidFill>
                <a:schemeClr val="tx1"/>
              </a:solidFill>
              <a:latin typeface="Times New Roman" pitchFamily="18" charset="0"/>
              <a:cs typeface="Times New Roman" pitchFamily="18" charset="0"/>
            </a:rPr>
            <a:t>4 semaines AMM  </a:t>
          </a:r>
        </a:p>
        <a:p>
          <a:pPr marL="0" lvl="0" indent="0" algn="ctr" defTabSz="1244600">
            <a:lnSpc>
              <a:spcPct val="90000"/>
            </a:lnSpc>
            <a:spcBef>
              <a:spcPct val="0"/>
            </a:spcBef>
            <a:spcAft>
              <a:spcPct val="35000"/>
            </a:spcAft>
            <a:buNone/>
          </a:pPr>
          <a:r>
            <a:rPr lang="fr-FR" sz="2000" kern="1200" baseline="0" dirty="0">
              <a:solidFill>
                <a:schemeClr val="tx1"/>
              </a:solidFill>
              <a:latin typeface="Times New Roman" pitchFamily="18" charset="0"/>
              <a:cs typeface="Times New Roman" pitchFamily="18" charset="0"/>
            </a:rPr>
            <a:t>1 Raid Estival</a:t>
          </a:r>
        </a:p>
        <a:p>
          <a:pPr marL="0" lvl="0" indent="0" algn="ctr" defTabSz="1244600">
            <a:lnSpc>
              <a:spcPct val="90000"/>
            </a:lnSpc>
            <a:spcBef>
              <a:spcPct val="0"/>
            </a:spcBef>
            <a:spcAft>
              <a:spcPct val="35000"/>
            </a:spcAft>
            <a:buNone/>
          </a:pPr>
          <a:r>
            <a:rPr lang="fr-FR" sz="2000" kern="1200" baseline="0" dirty="0">
              <a:solidFill>
                <a:schemeClr val="tx1"/>
              </a:solidFill>
              <a:latin typeface="Times New Roman" pitchFamily="18" charset="0"/>
              <a:cs typeface="Times New Roman" pitchFamily="18" charset="0"/>
            </a:rPr>
            <a:t>1 stage</a:t>
          </a:r>
        </a:p>
        <a:p>
          <a:pPr marL="0" lvl="0" indent="0" algn="ctr" defTabSz="1244600">
            <a:lnSpc>
              <a:spcPct val="90000"/>
            </a:lnSpc>
            <a:spcBef>
              <a:spcPct val="0"/>
            </a:spcBef>
            <a:spcAft>
              <a:spcPct val="35000"/>
            </a:spcAft>
            <a:buNone/>
          </a:pPr>
          <a:endParaRPr lang="fr-FR" sz="2000" kern="1200" baseline="0" dirty="0">
            <a:solidFill>
              <a:schemeClr val="tx1"/>
            </a:solidFill>
            <a:latin typeface="Times New Roman" pitchFamily="18" charset="0"/>
            <a:cs typeface="Times New Roman" pitchFamily="18" charset="0"/>
          </a:endParaRPr>
        </a:p>
      </dsp:txBody>
      <dsp:txXfrm>
        <a:off x="2785926" y="149280"/>
        <a:ext cx="3029215" cy="4822067"/>
      </dsp:txXfrm>
    </dsp:sp>
    <dsp:sp modelId="{40E75915-E9B1-4ABD-839B-3CFD5E25D23D}">
      <dsp:nvSpPr>
        <dsp:cNvPr id="0" name=""/>
        <dsp:cNvSpPr/>
      </dsp:nvSpPr>
      <dsp:spPr>
        <a:xfrm>
          <a:off x="5457560" y="164828"/>
          <a:ext cx="3029215" cy="4830730"/>
        </a:xfrm>
        <a:prstGeom prst="chevron">
          <a:avLst/>
        </a:prstGeom>
        <a:gradFill rotWithShape="0">
          <a:gsLst>
            <a:gs pos="0">
              <a:schemeClr val="accent3">
                <a:hueOff val="11250264"/>
                <a:satOff val="-16880"/>
                <a:lumOff val="-2745"/>
                <a:alphaOff val="0"/>
                <a:tint val="43000"/>
                <a:satMod val="165000"/>
              </a:schemeClr>
            </a:gs>
            <a:gs pos="55000">
              <a:schemeClr val="accent3">
                <a:hueOff val="11250264"/>
                <a:satOff val="-16880"/>
                <a:lumOff val="-2745"/>
                <a:alphaOff val="0"/>
                <a:tint val="83000"/>
                <a:satMod val="155000"/>
              </a:schemeClr>
            </a:gs>
            <a:gs pos="100000">
              <a:schemeClr val="accent3">
                <a:hueOff val="11250264"/>
                <a:satOff val="-16880"/>
                <a:lumOff val="-2745"/>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fr-FR" sz="2800" kern="1200" baseline="0" dirty="0">
              <a:solidFill>
                <a:schemeClr val="tx1"/>
              </a:solidFill>
            </a:rPr>
            <a:t> </a:t>
          </a:r>
        </a:p>
        <a:p>
          <a:pPr marL="0" lvl="0" indent="0" algn="ctr" defTabSz="1244600">
            <a:lnSpc>
              <a:spcPct val="90000"/>
            </a:lnSpc>
            <a:spcBef>
              <a:spcPct val="0"/>
            </a:spcBef>
            <a:spcAft>
              <a:spcPct val="35000"/>
            </a:spcAft>
            <a:buNone/>
          </a:pPr>
          <a:r>
            <a:rPr lang="fr-FR" sz="2800" u="sng" kern="1200" baseline="0" dirty="0">
              <a:solidFill>
                <a:schemeClr val="tx1"/>
              </a:solidFill>
            </a:rPr>
            <a:t>3</a:t>
          </a:r>
          <a:r>
            <a:rPr lang="fr-FR" sz="2800" u="sng" kern="1200" baseline="30000" dirty="0">
              <a:solidFill>
                <a:schemeClr val="tx1"/>
              </a:solidFill>
            </a:rPr>
            <a:t>ème</a:t>
          </a:r>
          <a:r>
            <a:rPr lang="fr-FR" sz="2800" u="sng" kern="1200" baseline="0" dirty="0">
              <a:solidFill>
                <a:schemeClr val="tx1"/>
              </a:solidFill>
            </a:rPr>
            <a:t> et 4</a:t>
          </a:r>
          <a:r>
            <a:rPr lang="fr-FR" sz="2800" u="sng" kern="1200" baseline="30000" dirty="0">
              <a:solidFill>
                <a:schemeClr val="tx1"/>
              </a:solidFill>
            </a:rPr>
            <a:t>ème</a:t>
          </a:r>
          <a:r>
            <a:rPr lang="fr-FR" sz="2800" u="sng" kern="1200" baseline="0" dirty="0">
              <a:solidFill>
                <a:schemeClr val="tx1"/>
              </a:solidFill>
            </a:rPr>
            <a:t> année</a:t>
          </a:r>
        </a:p>
        <a:p>
          <a:pPr marL="0" lvl="0" indent="0" algn="ctr" defTabSz="1244600">
            <a:lnSpc>
              <a:spcPct val="90000"/>
            </a:lnSpc>
            <a:spcBef>
              <a:spcPct val="0"/>
            </a:spcBef>
            <a:spcAft>
              <a:spcPct val="35000"/>
            </a:spcAft>
            <a:buNone/>
          </a:pPr>
          <a:r>
            <a:rPr lang="fr-FR" sz="2000" u="sng" kern="1200" baseline="0" dirty="0">
              <a:solidFill>
                <a:schemeClr val="tx1"/>
              </a:solidFill>
            </a:rPr>
            <a:t>Détermination        </a:t>
          </a:r>
        </a:p>
        <a:p>
          <a:pPr marL="0" lvl="0" indent="0" algn="ctr" defTabSz="1244600">
            <a:lnSpc>
              <a:spcPct val="90000"/>
            </a:lnSpc>
            <a:spcBef>
              <a:spcPct val="0"/>
            </a:spcBef>
            <a:spcAft>
              <a:spcPct val="35000"/>
            </a:spcAft>
            <a:buNone/>
          </a:pPr>
          <a:r>
            <a:rPr lang="fr-FR" sz="2000" u="none" kern="1200" baseline="0" dirty="0">
              <a:solidFill>
                <a:schemeClr val="tx1"/>
              </a:solidFill>
            </a:rPr>
            <a:t>Prépa probatoire</a:t>
          </a:r>
        </a:p>
        <a:p>
          <a:pPr marL="0" lvl="0" indent="0" algn="ctr" defTabSz="1244600">
            <a:lnSpc>
              <a:spcPct val="90000"/>
            </a:lnSpc>
            <a:spcBef>
              <a:spcPct val="0"/>
            </a:spcBef>
            <a:spcAft>
              <a:spcPct val="35000"/>
            </a:spcAft>
            <a:buNone/>
          </a:pPr>
          <a:r>
            <a:rPr lang="fr-FR" sz="2000" u="none" kern="1200" baseline="0" dirty="0">
              <a:solidFill>
                <a:schemeClr val="tx1"/>
              </a:solidFill>
            </a:rPr>
            <a:t>5 Randos obligatoires</a:t>
          </a:r>
        </a:p>
        <a:p>
          <a:pPr marL="0" lvl="0" indent="0" algn="ctr" defTabSz="1244600">
            <a:lnSpc>
              <a:spcPct val="90000"/>
            </a:lnSpc>
            <a:spcBef>
              <a:spcPct val="0"/>
            </a:spcBef>
            <a:spcAft>
              <a:spcPct val="35000"/>
            </a:spcAft>
            <a:buNone/>
          </a:pPr>
          <a:endParaRPr lang="fr-FR" sz="2000" u="none" kern="1200" baseline="0" dirty="0">
            <a:solidFill>
              <a:schemeClr val="tx1"/>
            </a:solidFill>
          </a:endParaRPr>
        </a:p>
        <a:p>
          <a:pPr marL="0" lvl="0" indent="0" algn="ctr" defTabSz="1244600">
            <a:lnSpc>
              <a:spcPct val="90000"/>
            </a:lnSpc>
            <a:spcBef>
              <a:spcPct val="0"/>
            </a:spcBef>
            <a:spcAft>
              <a:spcPct val="35000"/>
            </a:spcAft>
            <a:buNone/>
          </a:pPr>
          <a:endParaRPr lang="fr-FR" sz="2000" kern="1200" baseline="0" dirty="0">
            <a:solidFill>
              <a:schemeClr val="tx1"/>
            </a:solidFill>
          </a:endParaRPr>
        </a:p>
        <a:p>
          <a:pPr marL="0" lvl="0" indent="0" algn="ctr" defTabSz="1244600">
            <a:lnSpc>
              <a:spcPct val="90000"/>
            </a:lnSpc>
            <a:spcBef>
              <a:spcPct val="0"/>
            </a:spcBef>
            <a:spcAft>
              <a:spcPct val="35000"/>
            </a:spcAft>
            <a:buNone/>
          </a:pPr>
          <a:endParaRPr lang="fr-FR" sz="2000" kern="1200" baseline="0" dirty="0">
            <a:solidFill>
              <a:schemeClr val="tx1"/>
            </a:solidFill>
          </a:endParaRPr>
        </a:p>
        <a:p>
          <a:pPr marL="0" lvl="0" indent="0" algn="ctr" defTabSz="1244600">
            <a:lnSpc>
              <a:spcPct val="90000"/>
            </a:lnSpc>
            <a:spcBef>
              <a:spcPct val="0"/>
            </a:spcBef>
            <a:spcAft>
              <a:spcPct val="35000"/>
            </a:spcAft>
            <a:buNone/>
          </a:pPr>
          <a:r>
            <a:rPr lang="fr-FR" sz="2000" kern="1200" baseline="0" dirty="0">
              <a:solidFill>
                <a:schemeClr val="tx1"/>
              </a:solidFill>
            </a:rPr>
            <a:t>2 semaines prépa proba</a:t>
          </a:r>
        </a:p>
        <a:p>
          <a:pPr marL="0" lvl="0" indent="0" algn="ctr" defTabSz="1244600">
            <a:lnSpc>
              <a:spcPct val="90000"/>
            </a:lnSpc>
            <a:spcBef>
              <a:spcPct val="0"/>
            </a:spcBef>
            <a:spcAft>
              <a:spcPct val="35000"/>
            </a:spcAft>
            <a:buNone/>
          </a:pPr>
          <a:r>
            <a:rPr lang="fr-FR" sz="2000" kern="1200" baseline="0" dirty="0">
              <a:solidFill>
                <a:schemeClr val="tx1"/>
              </a:solidFill>
            </a:rPr>
            <a:t>1 semaine randos et randos obligatoires</a:t>
          </a:r>
        </a:p>
        <a:p>
          <a:pPr marL="0" lvl="0" indent="0" algn="ctr" defTabSz="1244600">
            <a:lnSpc>
              <a:spcPct val="90000"/>
            </a:lnSpc>
            <a:spcBef>
              <a:spcPct val="0"/>
            </a:spcBef>
            <a:spcAft>
              <a:spcPct val="35000"/>
            </a:spcAft>
            <a:buNone/>
          </a:pPr>
          <a:r>
            <a:rPr lang="fr-FR" sz="2000" kern="1200" baseline="0" dirty="0">
              <a:solidFill>
                <a:schemeClr val="tx1"/>
              </a:solidFill>
            </a:rPr>
            <a:t>1 stage</a:t>
          </a:r>
        </a:p>
        <a:p>
          <a:pPr marL="0" lvl="0" indent="0" algn="ctr" defTabSz="1244600">
            <a:lnSpc>
              <a:spcPct val="90000"/>
            </a:lnSpc>
            <a:spcBef>
              <a:spcPct val="0"/>
            </a:spcBef>
            <a:spcAft>
              <a:spcPct val="35000"/>
            </a:spcAft>
            <a:buNone/>
          </a:pPr>
          <a:r>
            <a:rPr lang="fr-FR" sz="1600" kern="1200" baseline="0" dirty="0">
              <a:solidFill>
                <a:schemeClr val="tx1"/>
              </a:solidFill>
            </a:rPr>
            <a:t>PROBATOIRE</a:t>
          </a:r>
        </a:p>
        <a:p>
          <a:pPr marL="0" lvl="0" indent="0" algn="ctr" defTabSz="1244600">
            <a:lnSpc>
              <a:spcPct val="90000"/>
            </a:lnSpc>
            <a:spcBef>
              <a:spcPct val="0"/>
            </a:spcBef>
            <a:spcAft>
              <a:spcPct val="35000"/>
            </a:spcAft>
            <a:buNone/>
          </a:pPr>
          <a:r>
            <a:rPr lang="fr-FR" sz="1600" kern="1200" baseline="0" dirty="0">
              <a:solidFill>
                <a:schemeClr val="tx1"/>
              </a:solidFill>
            </a:rPr>
            <a:t>1 semaine FGC   </a:t>
          </a:r>
        </a:p>
        <a:p>
          <a:pPr marL="0" lvl="0" indent="0" algn="ctr" defTabSz="1244600">
            <a:lnSpc>
              <a:spcPct val="90000"/>
            </a:lnSpc>
            <a:spcBef>
              <a:spcPct val="0"/>
            </a:spcBef>
            <a:spcAft>
              <a:spcPct val="35000"/>
            </a:spcAft>
            <a:buNone/>
          </a:pPr>
          <a:endParaRPr lang="fr-FR" sz="1600" kern="1200" baseline="0" dirty="0">
            <a:solidFill>
              <a:schemeClr val="tx1"/>
            </a:solidFill>
          </a:endParaRPr>
        </a:p>
        <a:p>
          <a:pPr marL="0" lvl="0" indent="0" algn="ctr" defTabSz="1244600">
            <a:lnSpc>
              <a:spcPct val="90000"/>
            </a:lnSpc>
            <a:spcBef>
              <a:spcPct val="0"/>
            </a:spcBef>
            <a:spcAft>
              <a:spcPct val="35000"/>
            </a:spcAft>
            <a:buNone/>
          </a:pPr>
          <a:endParaRPr lang="fr-FR" sz="1600" kern="1200" baseline="0" dirty="0">
            <a:solidFill>
              <a:schemeClr val="tx1"/>
            </a:solidFill>
          </a:endParaRPr>
        </a:p>
      </dsp:txBody>
      <dsp:txXfrm>
        <a:off x="5457560" y="164828"/>
        <a:ext cx="3029215" cy="48307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AB35D-7F85-4F08-9397-AA61FB00442A}">
      <dsp:nvSpPr>
        <dsp:cNvPr id="0" name=""/>
        <dsp:cNvSpPr/>
      </dsp:nvSpPr>
      <dsp:spPr>
        <a:xfrm>
          <a:off x="0" y="0"/>
          <a:ext cx="3029215" cy="5040560"/>
        </a:xfrm>
        <a:prstGeom prst="chevron">
          <a:avLst/>
        </a:prstGeom>
        <a:gradFill rotWithShape="0">
          <a:gsLst>
            <a:gs pos="0">
              <a:schemeClr val="accent3">
                <a:hueOff val="0"/>
                <a:satOff val="0"/>
                <a:lumOff val="0"/>
                <a:alphaOff val="0"/>
                <a:tint val="43000"/>
                <a:satMod val="165000"/>
              </a:schemeClr>
            </a:gs>
            <a:gs pos="55000">
              <a:schemeClr val="accent3">
                <a:hueOff val="0"/>
                <a:satOff val="0"/>
                <a:lumOff val="0"/>
                <a:alphaOff val="0"/>
                <a:tint val="83000"/>
                <a:satMod val="155000"/>
              </a:schemeClr>
            </a:gs>
            <a:gs pos="100000">
              <a:schemeClr val="accent3">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fr-FR" sz="2800" u="sng" kern="1200" dirty="0">
              <a:solidFill>
                <a:schemeClr val="tx1"/>
              </a:solidFill>
            </a:rPr>
            <a:t>1</a:t>
          </a:r>
          <a:r>
            <a:rPr lang="fr-FR" sz="2800" u="sng" kern="1200" baseline="30000" dirty="0">
              <a:solidFill>
                <a:schemeClr val="tx1"/>
              </a:solidFill>
            </a:rPr>
            <a:t>ère</a:t>
          </a:r>
          <a:r>
            <a:rPr lang="fr-FR" sz="2800" u="sng" kern="1200" dirty="0">
              <a:solidFill>
                <a:schemeClr val="tx1"/>
              </a:solidFill>
            </a:rPr>
            <a:t> année</a:t>
          </a:r>
        </a:p>
        <a:p>
          <a:pPr marL="0" lvl="0" indent="0" algn="ctr" defTabSz="1244600">
            <a:lnSpc>
              <a:spcPct val="90000"/>
            </a:lnSpc>
            <a:spcBef>
              <a:spcPct val="0"/>
            </a:spcBef>
            <a:spcAft>
              <a:spcPct val="35000"/>
            </a:spcAft>
            <a:buNone/>
          </a:pPr>
          <a:r>
            <a:rPr lang="fr-FR" sz="1800" u="sng" kern="1200" dirty="0" err="1">
              <a:solidFill>
                <a:schemeClr val="tx1"/>
              </a:solidFill>
            </a:rPr>
            <a:t>Impregnation</a:t>
          </a:r>
          <a:r>
            <a:rPr lang="fr-FR" sz="1800" u="sng" kern="1200" dirty="0">
              <a:solidFill>
                <a:schemeClr val="tx1"/>
              </a:solidFill>
            </a:rPr>
            <a:t> / découverte</a:t>
          </a:r>
        </a:p>
        <a:p>
          <a:pPr marL="0" lvl="0" indent="0" algn="ctr" defTabSz="1244600">
            <a:lnSpc>
              <a:spcPct val="90000"/>
            </a:lnSpc>
            <a:spcBef>
              <a:spcPct val="0"/>
            </a:spcBef>
            <a:spcAft>
              <a:spcPct val="35000"/>
            </a:spcAft>
            <a:buNone/>
          </a:pPr>
          <a:r>
            <a:rPr lang="fr-FR" sz="2000" kern="1200" dirty="0">
              <a:solidFill>
                <a:schemeClr val="tx1"/>
              </a:solidFill>
            </a:rPr>
            <a:t>Nivologie</a:t>
          </a:r>
        </a:p>
        <a:p>
          <a:pPr marL="0" lvl="0" indent="0" algn="ctr" defTabSz="1244600">
            <a:lnSpc>
              <a:spcPct val="90000"/>
            </a:lnSpc>
            <a:spcBef>
              <a:spcPct val="0"/>
            </a:spcBef>
            <a:spcAft>
              <a:spcPct val="35000"/>
            </a:spcAft>
            <a:buNone/>
          </a:pPr>
          <a:r>
            <a:rPr lang="fr-FR" sz="2000" kern="1200" dirty="0">
              <a:solidFill>
                <a:schemeClr val="tx1"/>
              </a:solidFill>
            </a:rPr>
            <a:t>Ski Toutes Neiges</a:t>
          </a:r>
        </a:p>
        <a:p>
          <a:pPr marL="0" lvl="0" indent="0" algn="ctr" defTabSz="1244600">
            <a:lnSpc>
              <a:spcPct val="90000"/>
            </a:lnSpc>
            <a:spcBef>
              <a:spcPct val="0"/>
            </a:spcBef>
            <a:spcAft>
              <a:spcPct val="35000"/>
            </a:spcAft>
            <a:buNone/>
          </a:pPr>
          <a:r>
            <a:rPr lang="fr-FR" sz="2000" kern="1200" dirty="0">
              <a:solidFill>
                <a:schemeClr val="tx1"/>
              </a:solidFill>
            </a:rPr>
            <a:t>Flèche de Vermeil</a:t>
          </a:r>
        </a:p>
        <a:p>
          <a:pPr marL="0" lvl="0" indent="0" algn="ctr" defTabSz="1244600">
            <a:lnSpc>
              <a:spcPct val="90000"/>
            </a:lnSpc>
            <a:spcBef>
              <a:spcPct val="0"/>
            </a:spcBef>
            <a:spcAft>
              <a:spcPct val="35000"/>
            </a:spcAft>
            <a:buNone/>
          </a:pPr>
          <a:endParaRPr lang="fr-FR" sz="2000" kern="1200" dirty="0">
            <a:solidFill>
              <a:schemeClr val="tx1"/>
            </a:solidFill>
          </a:endParaRPr>
        </a:p>
        <a:p>
          <a:pPr marL="0" lvl="0" indent="0" algn="ctr" defTabSz="1244600">
            <a:lnSpc>
              <a:spcPct val="90000"/>
            </a:lnSpc>
            <a:spcBef>
              <a:spcPct val="0"/>
            </a:spcBef>
            <a:spcAft>
              <a:spcPct val="35000"/>
            </a:spcAft>
            <a:buNone/>
          </a:pPr>
          <a:endParaRPr lang="fr-FR" sz="2000" kern="1200" dirty="0">
            <a:solidFill>
              <a:schemeClr val="tx1"/>
            </a:solidFill>
          </a:endParaRPr>
        </a:p>
        <a:p>
          <a:pPr marL="0" lvl="0" indent="0" algn="ctr" defTabSz="1244600">
            <a:lnSpc>
              <a:spcPct val="90000"/>
            </a:lnSpc>
            <a:spcBef>
              <a:spcPct val="0"/>
            </a:spcBef>
            <a:spcAft>
              <a:spcPct val="35000"/>
            </a:spcAft>
            <a:buNone/>
          </a:pPr>
          <a:endParaRPr lang="fr-FR" sz="2000" kern="1200" dirty="0">
            <a:solidFill>
              <a:schemeClr val="tx1"/>
            </a:solidFill>
          </a:endParaRPr>
        </a:p>
        <a:p>
          <a:pPr marL="0" lvl="0" indent="0" algn="ctr" defTabSz="1244600">
            <a:lnSpc>
              <a:spcPct val="90000"/>
            </a:lnSpc>
            <a:spcBef>
              <a:spcPct val="0"/>
            </a:spcBef>
            <a:spcAft>
              <a:spcPct val="35000"/>
            </a:spcAft>
            <a:buNone/>
          </a:pPr>
          <a:r>
            <a:rPr lang="fr-FR" sz="2000" kern="1200" dirty="0">
              <a:solidFill>
                <a:schemeClr val="tx1"/>
              </a:solidFill>
            </a:rPr>
            <a:t>6 semaines pisteur</a:t>
          </a:r>
        </a:p>
      </dsp:txBody>
      <dsp:txXfrm>
        <a:off x="0" y="0"/>
        <a:ext cx="3029215" cy="5040560"/>
      </dsp:txXfrm>
    </dsp:sp>
    <dsp:sp modelId="{43FF70E3-3B35-4DF9-A907-606680DFC178}">
      <dsp:nvSpPr>
        <dsp:cNvPr id="0" name=""/>
        <dsp:cNvSpPr/>
      </dsp:nvSpPr>
      <dsp:spPr>
        <a:xfrm>
          <a:off x="2785926" y="149280"/>
          <a:ext cx="3029215" cy="4822067"/>
        </a:xfrm>
        <a:prstGeom prst="chevron">
          <a:avLst/>
        </a:prstGeom>
        <a:gradFill rotWithShape="0">
          <a:gsLst>
            <a:gs pos="0">
              <a:schemeClr val="accent3">
                <a:hueOff val="5625132"/>
                <a:satOff val="-8440"/>
                <a:lumOff val="-1373"/>
                <a:alphaOff val="0"/>
                <a:tint val="43000"/>
                <a:satMod val="165000"/>
              </a:schemeClr>
            </a:gs>
            <a:gs pos="55000">
              <a:schemeClr val="accent3">
                <a:hueOff val="5625132"/>
                <a:satOff val="-8440"/>
                <a:lumOff val="-1373"/>
                <a:alphaOff val="0"/>
                <a:tint val="83000"/>
                <a:satMod val="155000"/>
              </a:schemeClr>
            </a:gs>
            <a:gs pos="100000">
              <a:schemeClr val="accent3">
                <a:hueOff val="5625132"/>
                <a:satOff val="-8440"/>
                <a:lumOff val="-1373"/>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endParaRPr lang="fr-FR" sz="2800" kern="1200" baseline="0" dirty="0">
            <a:solidFill>
              <a:schemeClr val="tx1"/>
            </a:solidFill>
          </a:endParaRPr>
        </a:p>
        <a:p>
          <a:pPr marL="0" lvl="0" indent="0" algn="ctr" defTabSz="1244600">
            <a:lnSpc>
              <a:spcPct val="90000"/>
            </a:lnSpc>
            <a:spcBef>
              <a:spcPct val="0"/>
            </a:spcBef>
            <a:spcAft>
              <a:spcPct val="35000"/>
            </a:spcAft>
            <a:buNone/>
          </a:pPr>
          <a:r>
            <a:rPr lang="fr-FR" sz="2800" u="sng" kern="1200" baseline="0" dirty="0">
              <a:solidFill>
                <a:schemeClr val="tx1"/>
              </a:solidFill>
            </a:rPr>
            <a:t>2</a:t>
          </a:r>
          <a:r>
            <a:rPr lang="fr-FR" sz="2800" u="sng" kern="1200" baseline="30000" dirty="0">
              <a:solidFill>
                <a:schemeClr val="tx1"/>
              </a:solidFill>
            </a:rPr>
            <a:t>ème</a:t>
          </a:r>
          <a:r>
            <a:rPr lang="fr-FR" sz="2800" u="sng" kern="1200" baseline="0" dirty="0">
              <a:solidFill>
                <a:schemeClr val="tx1"/>
              </a:solidFill>
            </a:rPr>
            <a:t> année</a:t>
          </a:r>
        </a:p>
        <a:p>
          <a:pPr marL="0" lvl="0" indent="0" algn="ctr" defTabSz="1244600">
            <a:lnSpc>
              <a:spcPct val="90000"/>
            </a:lnSpc>
            <a:spcBef>
              <a:spcPct val="0"/>
            </a:spcBef>
            <a:spcAft>
              <a:spcPct val="35000"/>
            </a:spcAft>
            <a:buNone/>
          </a:pPr>
          <a:r>
            <a:rPr lang="fr-FR" sz="2000" u="sng" kern="1200" baseline="0" dirty="0" err="1">
              <a:solidFill>
                <a:schemeClr val="tx1"/>
              </a:solidFill>
            </a:rPr>
            <a:t>Aprofondissement</a:t>
          </a:r>
          <a:endParaRPr lang="fr-FR" sz="2000" u="sng" kern="1200" baseline="0" dirty="0">
            <a:solidFill>
              <a:schemeClr val="tx1"/>
            </a:solidFill>
          </a:endParaRPr>
        </a:p>
        <a:p>
          <a:pPr marL="0" lvl="0" indent="0" algn="ctr" defTabSz="1244600">
            <a:lnSpc>
              <a:spcPct val="90000"/>
            </a:lnSpc>
            <a:spcBef>
              <a:spcPct val="0"/>
            </a:spcBef>
            <a:spcAft>
              <a:spcPct val="35000"/>
            </a:spcAft>
            <a:buNone/>
          </a:pPr>
          <a:r>
            <a:rPr lang="fr-FR" sz="2000" kern="1200" baseline="0" dirty="0">
              <a:solidFill>
                <a:schemeClr val="tx1"/>
              </a:solidFill>
            </a:rPr>
            <a:t>Ski toutes Neiges</a:t>
          </a:r>
        </a:p>
        <a:p>
          <a:pPr marL="0" lvl="0" indent="0" algn="ctr" defTabSz="1244600">
            <a:lnSpc>
              <a:spcPct val="90000"/>
            </a:lnSpc>
            <a:spcBef>
              <a:spcPct val="0"/>
            </a:spcBef>
            <a:spcAft>
              <a:spcPct val="35000"/>
            </a:spcAft>
            <a:buNone/>
          </a:pPr>
          <a:r>
            <a:rPr lang="fr-FR" sz="2000" kern="1200" baseline="0" dirty="0">
              <a:solidFill>
                <a:schemeClr val="tx1"/>
              </a:solidFill>
            </a:rPr>
            <a:t>Sécurité</a:t>
          </a:r>
        </a:p>
        <a:p>
          <a:pPr marL="0" lvl="0" indent="0" algn="ctr" defTabSz="1244600">
            <a:lnSpc>
              <a:spcPct val="90000"/>
            </a:lnSpc>
            <a:spcBef>
              <a:spcPct val="0"/>
            </a:spcBef>
            <a:spcAft>
              <a:spcPct val="35000"/>
            </a:spcAft>
            <a:buNone/>
          </a:pPr>
          <a:r>
            <a:rPr lang="fr-FR" sz="2000" kern="1200" baseline="0" dirty="0">
              <a:solidFill>
                <a:schemeClr val="tx1"/>
              </a:solidFill>
            </a:rPr>
            <a:t>PSE1</a:t>
          </a:r>
        </a:p>
        <a:p>
          <a:pPr marL="0" lvl="0" indent="0" algn="ctr" defTabSz="1244600">
            <a:lnSpc>
              <a:spcPct val="90000"/>
            </a:lnSpc>
            <a:spcBef>
              <a:spcPct val="0"/>
            </a:spcBef>
            <a:spcAft>
              <a:spcPct val="35000"/>
            </a:spcAft>
            <a:buNone/>
          </a:pPr>
          <a:endParaRPr lang="fr-FR" sz="2000" kern="1200" baseline="0" dirty="0">
            <a:solidFill>
              <a:schemeClr val="tx1"/>
            </a:solidFill>
          </a:endParaRPr>
        </a:p>
        <a:p>
          <a:pPr marL="0" lvl="0" indent="0" algn="ctr" defTabSz="1244600">
            <a:lnSpc>
              <a:spcPct val="90000"/>
            </a:lnSpc>
            <a:spcBef>
              <a:spcPct val="0"/>
            </a:spcBef>
            <a:spcAft>
              <a:spcPct val="35000"/>
            </a:spcAft>
            <a:buNone/>
          </a:pPr>
          <a:endParaRPr lang="fr-FR" sz="2000" kern="1200" baseline="0" dirty="0">
            <a:solidFill>
              <a:schemeClr val="tx1"/>
            </a:solidFill>
          </a:endParaRPr>
        </a:p>
        <a:p>
          <a:pPr marL="0" lvl="0" indent="0" algn="ctr" defTabSz="1244600">
            <a:lnSpc>
              <a:spcPct val="90000"/>
            </a:lnSpc>
            <a:spcBef>
              <a:spcPct val="0"/>
            </a:spcBef>
            <a:spcAft>
              <a:spcPct val="35000"/>
            </a:spcAft>
            <a:buNone/>
          </a:pPr>
          <a:endParaRPr lang="fr-FR" sz="2000" kern="1200" baseline="0" dirty="0">
            <a:solidFill>
              <a:schemeClr val="tx1"/>
            </a:solidFill>
            <a:latin typeface="Times New Roman" pitchFamily="18" charset="0"/>
            <a:cs typeface="Times New Roman" pitchFamily="18" charset="0"/>
          </a:endParaRPr>
        </a:p>
        <a:p>
          <a:pPr marL="0" lvl="0" indent="0" algn="ctr" defTabSz="1244600">
            <a:lnSpc>
              <a:spcPct val="90000"/>
            </a:lnSpc>
            <a:spcBef>
              <a:spcPct val="0"/>
            </a:spcBef>
            <a:spcAft>
              <a:spcPct val="35000"/>
            </a:spcAft>
            <a:buNone/>
          </a:pPr>
          <a:endParaRPr lang="fr-FR" sz="2000" kern="1200" baseline="0" dirty="0">
            <a:solidFill>
              <a:schemeClr val="tx1"/>
            </a:solidFill>
            <a:latin typeface="Times New Roman" pitchFamily="18" charset="0"/>
            <a:cs typeface="Times New Roman" pitchFamily="18" charset="0"/>
          </a:endParaRPr>
        </a:p>
        <a:p>
          <a:pPr marL="0" lvl="0" indent="0" algn="ctr" defTabSz="1244600">
            <a:lnSpc>
              <a:spcPct val="90000"/>
            </a:lnSpc>
            <a:spcBef>
              <a:spcPct val="0"/>
            </a:spcBef>
            <a:spcAft>
              <a:spcPct val="35000"/>
            </a:spcAft>
            <a:buNone/>
          </a:pPr>
          <a:r>
            <a:rPr lang="fr-FR" sz="2000" kern="1200" baseline="0" dirty="0">
              <a:solidFill>
                <a:schemeClr val="tx1"/>
              </a:solidFill>
              <a:latin typeface="Times New Roman" pitchFamily="18" charset="0"/>
              <a:cs typeface="Times New Roman" pitchFamily="18" charset="0"/>
            </a:rPr>
            <a:t>5 semaines pisteur </a:t>
          </a:r>
        </a:p>
        <a:p>
          <a:pPr marL="0" lvl="0" indent="0" algn="ctr" defTabSz="1244600">
            <a:lnSpc>
              <a:spcPct val="90000"/>
            </a:lnSpc>
            <a:spcBef>
              <a:spcPct val="0"/>
            </a:spcBef>
            <a:spcAft>
              <a:spcPct val="35000"/>
            </a:spcAft>
            <a:buNone/>
          </a:pPr>
          <a:r>
            <a:rPr lang="fr-FR" sz="2000" kern="1200" baseline="0" dirty="0">
              <a:solidFill>
                <a:schemeClr val="tx1"/>
              </a:solidFill>
              <a:latin typeface="Times New Roman" pitchFamily="18" charset="0"/>
              <a:cs typeface="Times New Roman" pitchFamily="18" charset="0"/>
            </a:rPr>
            <a:t>1 semaine PSE1    </a:t>
          </a:r>
        </a:p>
        <a:p>
          <a:pPr marL="0" lvl="0" indent="0" algn="ctr" defTabSz="1244600">
            <a:lnSpc>
              <a:spcPct val="90000"/>
            </a:lnSpc>
            <a:spcBef>
              <a:spcPct val="0"/>
            </a:spcBef>
            <a:spcAft>
              <a:spcPct val="35000"/>
            </a:spcAft>
            <a:buNone/>
          </a:pPr>
          <a:r>
            <a:rPr lang="fr-FR" sz="2000" kern="1200" baseline="0" dirty="0">
              <a:solidFill>
                <a:schemeClr val="tx1"/>
              </a:solidFill>
              <a:latin typeface="Times New Roman" pitchFamily="18" charset="0"/>
              <a:cs typeface="Times New Roman" pitchFamily="18" charset="0"/>
            </a:rPr>
            <a:t>1 Stage</a:t>
          </a:r>
        </a:p>
        <a:p>
          <a:pPr marL="0" lvl="0" indent="0" algn="ctr" defTabSz="1244600">
            <a:lnSpc>
              <a:spcPct val="90000"/>
            </a:lnSpc>
            <a:spcBef>
              <a:spcPct val="0"/>
            </a:spcBef>
            <a:spcAft>
              <a:spcPct val="35000"/>
            </a:spcAft>
            <a:buNone/>
          </a:pPr>
          <a:endParaRPr lang="fr-FR" sz="2000" kern="1200" baseline="0" dirty="0">
            <a:solidFill>
              <a:schemeClr val="tx1"/>
            </a:solidFill>
            <a:latin typeface="Times New Roman" pitchFamily="18" charset="0"/>
            <a:cs typeface="Times New Roman" pitchFamily="18" charset="0"/>
          </a:endParaRPr>
        </a:p>
        <a:p>
          <a:pPr marL="0" lvl="0" indent="0" algn="ctr" defTabSz="1244600">
            <a:lnSpc>
              <a:spcPct val="90000"/>
            </a:lnSpc>
            <a:spcBef>
              <a:spcPct val="0"/>
            </a:spcBef>
            <a:spcAft>
              <a:spcPct val="35000"/>
            </a:spcAft>
            <a:buNone/>
          </a:pPr>
          <a:endParaRPr lang="fr-FR" sz="2000" kern="1200" baseline="0" dirty="0">
            <a:solidFill>
              <a:schemeClr val="tx1"/>
            </a:solidFill>
            <a:latin typeface="Times New Roman" pitchFamily="18" charset="0"/>
            <a:cs typeface="Times New Roman" pitchFamily="18" charset="0"/>
          </a:endParaRPr>
        </a:p>
      </dsp:txBody>
      <dsp:txXfrm>
        <a:off x="2785926" y="149280"/>
        <a:ext cx="3029215" cy="4822067"/>
      </dsp:txXfrm>
    </dsp:sp>
    <dsp:sp modelId="{40E75915-E9B1-4ABD-839B-3CFD5E25D23D}">
      <dsp:nvSpPr>
        <dsp:cNvPr id="0" name=""/>
        <dsp:cNvSpPr/>
      </dsp:nvSpPr>
      <dsp:spPr>
        <a:xfrm>
          <a:off x="5436499" y="157163"/>
          <a:ext cx="3029215" cy="4830730"/>
        </a:xfrm>
        <a:prstGeom prst="chevron">
          <a:avLst/>
        </a:prstGeom>
        <a:gradFill rotWithShape="0">
          <a:gsLst>
            <a:gs pos="0">
              <a:schemeClr val="accent3">
                <a:hueOff val="11250264"/>
                <a:satOff val="-16880"/>
                <a:lumOff val="-2745"/>
                <a:alphaOff val="0"/>
                <a:tint val="43000"/>
                <a:satMod val="165000"/>
              </a:schemeClr>
            </a:gs>
            <a:gs pos="55000">
              <a:schemeClr val="accent3">
                <a:hueOff val="11250264"/>
                <a:satOff val="-16880"/>
                <a:lumOff val="-2745"/>
                <a:alphaOff val="0"/>
                <a:tint val="83000"/>
                <a:satMod val="155000"/>
              </a:schemeClr>
            </a:gs>
            <a:gs pos="100000">
              <a:schemeClr val="accent3">
                <a:hueOff val="11250264"/>
                <a:satOff val="-16880"/>
                <a:lumOff val="-2745"/>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fr-FR" sz="2800" kern="1200" baseline="0" dirty="0">
              <a:solidFill>
                <a:schemeClr val="tx1"/>
              </a:solidFill>
            </a:rPr>
            <a:t> </a:t>
          </a:r>
        </a:p>
        <a:p>
          <a:pPr marL="0" lvl="0" indent="0" algn="ctr" defTabSz="1244600">
            <a:lnSpc>
              <a:spcPct val="90000"/>
            </a:lnSpc>
            <a:spcBef>
              <a:spcPct val="0"/>
            </a:spcBef>
            <a:spcAft>
              <a:spcPct val="35000"/>
            </a:spcAft>
            <a:buNone/>
          </a:pPr>
          <a:r>
            <a:rPr lang="fr-FR" sz="2800" u="sng" kern="1200" baseline="0" dirty="0">
              <a:solidFill>
                <a:schemeClr val="tx1"/>
              </a:solidFill>
            </a:rPr>
            <a:t>3</a:t>
          </a:r>
          <a:r>
            <a:rPr lang="fr-FR" sz="2800" u="sng" kern="1200" baseline="30000" dirty="0">
              <a:solidFill>
                <a:schemeClr val="tx1"/>
              </a:solidFill>
            </a:rPr>
            <a:t>ème</a:t>
          </a:r>
          <a:r>
            <a:rPr lang="fr-FR" sz="2800" u="sng" kern="1200" baseline="0" dirty="0">
              <a:solidFill>
                <a:schemeClr val="tx1"/>
              </a:solidFill>
            </a:rPr>
            <a:t> et 4</a:t>
          </a:r>
          <a:r>
            <a:rPr lang="fr-FR" sz="2800" u="sng" kern="1200" baseline="30000" dirty="0">
              <a:solidFill>
                <a:schemeClr val="tx1"/>
              </a:solidFill>
            </a:rPr>
            <a:t>ème</a:t>
          </a:r>
          <a:r>
            <a:rPr lang="fr-FR" sz="2800" u="sng" kern="1200" baseline="0" dirty="0">
              <a:solidFill>
                <a:schemeClr val="tx1"/>
              </a:solidFill>
            </a:rPr>
            <a:t> année</a:t>
          </a:r>
        </a:p>
        <a:p>
          <a:pPr marL="0" lvl="0" indent="0" algn="ctr" defTabSz="1244600">
            <a:lnSpc>
              <a:spcPct val="90000"/>
            </a:lnSpc>
            <a:spcBef>
              <a:spcPct val="0"/>
            </a:spcBef>
            <a:spcAft>
              <a:spcPct val="35000"/>
            </a:spcAft>
            <a:buNone/>
          </a:pPr>
          <a:r>
            <a:rPr lang="fr-FR" sz="2000" u="sng" kern="1200" baseline="0" dirty="0">
              <a:solidFill>
                <a:schemeClr val="tx1"/>
              </a:solidFill>
            </a:rPr>
            <a:t>Détermination        </a:t>
          </a:r>
        </a:p>
        <a:p>
          <a:pPr marL="0" lvl="0" indent="0" algn="ctr" defTabSz="1244600">
            <a:lnSpc>
              <a:spcPct val="90000"/>
            </a:lnSpc>
            <a:spcBef>
              <a:spcPct val="0"/>
            </a:spcBef>
            <a:spcAft>
              <a:spcPct val="35000"/>
            </a:spcAft>
            <a:buNone/>
          </a:pPr>
          <a:r>
            <a:rPr lang="fr-FR" sz="1800" u="none" kern="1200" baseline="0" dirty="0">
              <a:solidFill>
                <a:schemeClr val="tx1"/>
              </a:solidFill>
            </a:rPr>
            <a:t>Ski toutes neiges</a:t>
          </a:r>
        </a:p>
        <a:p>
          <a:pPr marL="0" lvl="0" indent="0" algn="ctr" defTabSz="1244600">
            <a:lnSpc>
              <a:spcPct val="90000"/>
            </a:lnSpc>
            <a:spcBef>
              <a:spcPct val="0"/>
            </a:spcBef>
            <a:spcAft>
              <a:spcPct val="35000"/>
            </a:spcAft>
            <a:buNone/>
          </a:pPr>
          <a:r>
            <a:rPr lang="fr-FR" sz="1800" u="none" kern="1200" baseline="0" dirty="0">
              <a:solidFill>
                <a:schemeClr val="tx1"/>
              </a:solidFill>
            </a:rPr>
            <a:t>Tests Techniques</a:t>
          </a:r>
        </a:p>
        <a:p>
          <a:pPr marL="0" lvl="0" indent="0" algn="ctr" defTabSz="1244600">
            <a:lnSpc>
              <a:spcPct val="90000"/>
            </a:lnSpc>
            <a:spcBef>
              <a:spcPct val="0"/>
            </a:spcBef>
            <a:spcAft>
              <a:spcPct val="35000"/>
            </a:spcAft>
            <a:buNone/>
          </a:pPr>
          <a:r>
            <a:rPr lang="fr-FR" sz="1800" u="none" kern="1200" baseline="0" dirty="0">
              <a:solidFill>
                <a:schemeClr val="tx1"/>
              </a:solidFill>
            </a:rPr>
            <a:t>PSE2 et Recyclages PSE2 </a:t>
          </a:r>
        </a:p>
        <a:p>
          <a:pPr marL="0" lvl="0" indent="0" algn="ctr" defTabSz="1244600">
            <a:lnSpc>
              <a:spcPct val="90000"/>
            </a:lnSpc>
            <a:spcBef>
              <a:spcPct val="0"/>
            </a:spcBef>
            <a:spcAft>
              <a:spcPct val="35000"/>
            </a:spcAft>
            <a:buNone/>
          </a:pPr>
          <a:endParaRPr lang="fr-FR" sz="2000" u="none" kern="1200" baseline="0" dirty="0">
            <a:solidFill>
              <a:schemeClr val="tx1"/>
            </a:solidFill>
          </a:endParaRPr>
        </a:p>
        <a:p>
          <a:pPr marL="0" lvl="0" indent="0" algn="ctr" defTabSz="1244600">
            <a:lnSpc>
              <a:spcPct val="90000"/>
            </a:lnSpc>
            <a:spcBef>
              <a:spcPct val="0"/>
            </a:spcBef>
            <a:spcAft>
              <a:spcPct val="35000"/>
            </a:spcAft>
            <a:buNone/>
          </a:pPr>
          <a:endParaRPr lang="fr-FR" sz="2000" u="none" kern="1200" baseline="0" dirty="0">
            <a:solidFill>
              <a:schemeClr val="tx1"/>
            </a:solidFill>
          </a:endParaRPr>
        </a:p>
        <a:p>
          <a:pPr marL="0" lvl="0" indent="0" algn="ctr" defTabSz="1244600">
            <a:lnSpc>
              <a:spcPct val="90000"/>
            </a:lnSpc>
            <a:spcBef>
              <a:spcPct val="0"/>
            </a:spcBef>
            <a:spcAft>
              <a:spcPct val="35000"/>
            </a:spcAft>
            <a:buNone/>
          </a:pPr>
          <a:endParaRPr lang="fr-FR" sz="2000" kern="1200" baseline="0" dirty="0">
            <a:solidFill>
              <a:schemeClr val="tx1"/>
            </a:solidFill>
          </a:endParaRPr>
        </a:p>
        <a:p>
          <a:pPr marL="0" lvl="0" indent="0" algn="ctr" defTabSz="1244600">
            <a:lnSpc>
              <a:spcPct val="90000"/>
            </a:lnSpc>
            <a:spcBef>
              <a:spcPct val="0"/>
            </a:spcBef>
            <a:spcAft>
              <a:spcPct val="35000"/>
            </a:spcAft>
            <a:buNone/>
          </a:pPr>
          <a:endParaRPr lang="fr-FR" sz="2000" kern="1200" baseline="0" dirty="0">
            <a:solidFill>
              <a:schemeClr val="tx1"/>
            </a:solidFill>
          </a:endParaRPr>
        </a:p>
        <a:p>
          <a:pPr marL="0" lvl="0" indent="0" algn="ctr" defTabSz="1244600">
            <a:lnSpc>
              <a:spcPct val="90000"/>
            </a:lnSpc>
            <a:spcBef>
              <a:spcPct val="0"/>
            </a:spcBef>
            <a:spcAft>
              <a:spcPct val="35000"/>
            </a:spcAft>
            <a:buNone/>
          </a:pPr>
          <a:r>
            <a:rPr lang="fr-FR" sz="2000" kern="1200" baseline="0" dirty="0">
              <a:solidFill>
                <a:schemeClr val="tx1"/>
              </a:solidFill>
            </a:rPr>
            <a:t>4 semaines pisteur</a:t>
          </a:r>
        </a:p>
        <a:p>
          <a:pPr marL="0" lvl="0" indent="0" algn="ctr" defTabSz="1244600">
            <a:lnSpc>
              <a:spcPct val="90000"/>
            </a:lnSpc>
            <a:spcBef>
              <a:spcPct val="0"/>
            </a:spcBef>
            <a:spcAft>
              <a:spcPct val="35000"/>
            </a:spcAft>
            <a:buNone/>
          </a:pPr>
          <a:r>
            <a:rPr lang="fr-FR" sz="2000" kern="1200" baseline="0" dirty="0">
              <a:solidFill>
                <a:schemeClr val="tx1"/>
              </a:solidFill>
            </a:rPr>
            <a:t>1 semaines PSE2</a:t>
          </a:r>
        </a:p>
        <a:p>
          <a:pPr marL="0" lvl="0" indent="0" algn="ctr" defTabSz="1244600">
            <a:lnSpc>
              <a:spcPct val="90000"/>
            </a:lnSpc>
            <a:spcBef>
              <a:spcPct val="0"/>
            </a:spcBef>
            <a:spcAft>
              <a:spcPct val="35000"/>
            </a:spcAft>
            <a:buNone/>
          </a:pPr>
          <a:r>
            <a:rPr lang="fr-FR" sz="2000" kern="1200" baseline="0" dirty="0">
              <a:solidFill>
                <a:schemeClr val="tx1"/>
              </a:solidFill>
            </a:rPr>
            <a:t>(1jour recyclage en 4ème)</a:t>
          </a:r>
        </a:p>
        <a:p>
          <a:pPr marL="0" lvl="0" indent="0" algn="ctr" defTabSz="1244600">
            <a:lnSpc>
              <a:spcPct val="90000"/>
            </a:lnSpc>
            <a:spcBef>
              <a:spcPct val="0"/>
            </a:spcBef>
            <a:spcAft>
              <a:spcPct val="35000"/>
            </a:spcAft>
            <a:buNone/>
          </a:pPr>
          <a:r>
            <a:rPr lang="fr-FR" sz="1600" kern="1200" baseline="0" dirty="0">
              <a:solidFill>
                <a:schemeClr val="tx1"/>
              </a:solidFill>
            </a:rPr>
            <a:t>1 Stage (3</a:t>
          </a:r>
          <a:r>
            <a:rPr lang="fr-FR" sz="1600" kern="1200" baseline="30000" dirty="0">
              <a:solidFill>
                <a:schemeClr val="tx1"/>
              </a:solidFill>
            </a:rPr>
            <a:t>ème</a:t>
          </a:r>
          <a:r>
            <a:rPr lang="fr-FR" sz="1600" kern="1200" baseline="0" dirty="0">
              <a:solidFill>
                <a:schemeClr val="tx1"/>
              </a:solidFill>
            </a:rPr>
            <a:t>) et 1 stage (4</a:t>
          </a:r>
          <a:r>
            <a:rPr lang="fr-FR" sz="1600" kern="1200" baseline="30000" dirty="0">
              <a:solidFill>
                <a:schemeClr val="tx1"/>
              </a:solidFill>
            </a:rPr>
            <a:t>ème</a:t>
          </a:r>
          <a:r>
            <a:rPr lang="fr-FR" sz="1600" kern="1200" baseline="0" dirty="0">
              <a:solidFill>
                <a:schemeClr val="tx1"/>
              </a:solidFill>
            </a:rPr>
            <a:t>)  </a:t>
          </a:r>
        </a:p>
        <a:p>
          <a:pPr marL="0" lvl="0" indent="0" algn="ctr" defTabSz="1244600">
            <a:lnSpc>
              <a:spcPct val="90000"/>
            </a:lnSpc>
            <a:spcBef>
              <a:spcPct val="0"/>
            </a:spcBef>
            <a:spcAft>
              <a:spcPct val="35000"/>
            </a:spcAft>
            <a:buNone/>
          </a:pPr>
          <a:endParaRPr lang="fr-FR" sz="1600" kern="1200" baseline="0" dirty="0">
            <a:solidFill>
              <a:schemeClr val="tx1"/>
            </a:solidFill>
          </a:endParaRPr>
        </a:p>
        <a:p>
          <a:pPr marL="0" lvl="0" indent="0" algn="ctr" defTabSz="1244600">
            <a:lnSpc>
              <a:spcPct val="90000"/>
            </a:lnSpc>
            <a:spcBef>
              <a:spcPct val="0"/>
            </a:spcBef>
            <a:spcAft>
              <a:spcPct val="35000"/>
            </a:spcAft>
            <a:buNone/>
          </a:pPr>
          <a:endParaRPr lang="fr-FR" sz="1600" kern="1200" baseline="0" dirty="0">
            <a:solidFill>
              <a:schemeClr val="tx1"/>
            </a:solidFill>
          </a:endParaRPr>
        </a:p>
      </dsp:txBody>
      <dsp:txXfrm>
        <a:off x="5436499" y="157163"/>
        <a:ext cx="3029215" cy="48307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AB35D-7F85-4F08-9397-AA61FB00442A}">
      <dsp:nvSpPr>
        <dsp:cNvPr id="0" name=""/>
        <dsp:cNvSpPr/>
      </dsp:nvSpPr>
      <dsp:spPr>
        <a:xfrm>
          <a:off x="0" y="0"/>
          <a:ext cx="4301403" cy="5040560"/>
        </a:xfrm>
        <a:prstGeom prst="chevron">
          <a:avLst/>
        </a:prstGeom>
        <a:gradFill rotWithShape="0">
          <a:gsLst>
            <a:gs pos="0">
              <a:schemeClr val="accent3">
                <a:hueOff val="0"/>
                <a:satOff val="0"/>
                <a:lumOff val="0"/>
                <a:alphaOff val="0"/>
                <a:tint val="43000"/>
                <a:satMod val="165000"/>
              </a:schemeClr>
            </a:gs>
            <a:gs pos="55000">
              <a:schemeClr val="accent3">
                <a:hueOff val="0"/>
                <a:satOff val="0"/>
                <a:lumOff val="0"/>
                <a:alphaOff val="0"/>
                <a:tint val="83000"/>
                <a:satMod val="155000"/>
              </a:schemeClr>
            </a:gs>
            <a:gs pos="100000">
              <a:schemeClr val="accent3">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marL="0" lvl="0" algn="ctr" defTabSz="1244600">
            <a:lnSpc>
              <a:spcPct val="90000"/>
            </a:lnSpc>
            <a:spcBef>
              <a:spcPct val="0"/>
            </a:spcBef>
            <a:spcAft>
              <a:spcPct val="35000"/>
            </a:spcAft>
            <a:buNone/>
          </a:pPr>
          <a:r>
            <a:rPr lang="fr-FR" sz="2800" u="sng" kern="1200" dirty="0">
              <a:solidFill>
                <a:schemeClr val="tx1"/>
              </a:solidFill>
            </a:rPr>
            <a:t>1</a:t>
          </a:r>
          <a:r>
            <a:rPr lang="fr-FR" sz="2800" u="sng" kern="1200" baseline="30000" dirty="0">
              <a:solidFill>
                <a:schemeClr val="tx1"/>
              </a:solidFill>
            </a:rPr>
            <a:t>ère</a:t>
          </a:r>
          <a:r>
            <a:rPr lang="fr-FR" sz="2800" u="sng" kern="1200" dirty="0">
              <a:solidFill>
                <a:schemeClr val="tx1"/>
              </a:solidFill>
            </a:rPr>
            <a:t> année et 2</a:t>
          </a:r>
          <a:r>
            <a:rPr lang="fr-FR" sz="2800" u="sng" kern="1200" baseline="30000" dirty="0">
              <a:solidFill>
                <a:schemeClr val="tx1"/>
              </a:solidFill>
            </a:rPr>
            <a:t>ème</a:t>
          </a:r>
          <a:r>
            <a:rPr lang="fr-FR" sz="2800" u="sng" kern="1200" dirty="0">
              <a:solidFill>
                <a:schemeClr val="tx1"/>
              </a:solidFill>
            </a:rPr>
            <a:t> année</a:t>
          </a:r>
        </a:p>
        <a:p>
          <a:pPr marL="0" marR="0" lvl="0" indent="0" algn="ctr" defTabSz="914400" eaLnBrk="1" fontAlgn="auto" latinLnBrk="0" hangingPunct="1">
            <a:lnSpc>
              <a:spcPct val="100000"/>
            </a:lnSpc>
            <a:spcBef>
              <a:spcPct val="0"/>
            </a:spcBef>
            <a:spcAft>
              <a:spcPts val="0"/>
            </a:spcAft>
            <a:buClrTx/>
            <a:buSzTx/>
            <a:buFontTx/>
            <a:buNone/>
            <a:tabLst/>
            <a:defRPr/>
          </a:pPr>
          <a:r>
            <a:rPr lang="fr-FR" sz="2000" u="sng" kern="1200" dirty="0" err="1">
              <a:solidFill>
                <a:schemeClr val="tx1"/>
              </a:solidFill>
            </a:rPr>
            <a:t>Impregnation</a:t>
          </a:r>
          <a:r>
            <a:rPr lang="fr-FR" sz="2000" u="sng" kern="1200" dirty="0">
              <a:solidFill>
                <a:schemeClr val="tx1"/>
              </a:solidFill>
            </a:rPr>
            <a:t> et Approfondissement</a:t>
          </a:r>
        </a:p>
        <a:p>
          <a:pPr marL="0" marR="0" lvl="0" indent="0" algn="ctr" defTabSz="914400" eaLnBrk="1" fontAlgn="auto" latinLnBrk="0" hangingPunct="1">
            <a:lnSpc>
              <a:spcPct val="100000"/>
            </a:lnSpc>
            <a:spcBef>
              <a:spcPct val="0"/>
            </a:spcBef>
            <a:spcAft>
              <a:spcPts val="0"/>
            </a:spcAft>
            <a:buClrTx/>
            <a:buSzTx/>
            <a:buFontTx/>
            <a:buNone/>
            <a:tabLst/>
            <a:defRPr/>
          </a:pPr>
          <a:endParaRPr lang="fr-FR" sz="1800" u="sng" kern="1200" dirty="0">
            <a:solidFill>
              <a:schemeClr val="tx1"/>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fr-FR" sz="1800" u="none" kern="1200" dirty="0">
              <a:solidFill>
                <a:schemeClr val="tx1"/>
              </a:solidFill>
            </a:rPr>
            <a:t>2 semaines ski de rando / ski </a:t>
          </a:r>
          <a:r>
            <a:rPr lang="fr-FR" sz="1800" u="none" kern="1200" dirty="0" err="1">
              <a:solidFill>
                <a:schemeClr val="tx1"/>
              </a:solidFill>
            </a:rPr>
            <a:t>alpi</a:t>
          </a:r>
          <a:endParaRPr lang="fr-FR" sz="1800" u="none" kern="1200" dirty="0">
            <a:solidFill>
              <a:schemeClr val="tx1"/>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fr-FR" sz="1800" u="none" kern="1200" dirty="0">
              <a:solidFill>
                <a:schemeClr val="tx1"/>
              </a:solidFill>
            </a:rPr>
            <a:t>1 semaine cascade de glace</a:t>
          </a:r>
        </a:p>
        <a:p>
          <a:pPr marL="0" marR="0" lvl="0" indent="0" algn="ctr" defTabSz="914400" eaLnBrk="1" fontAlgn="auto" latinLnBrk="0" hangingPunct="1">
            <a:lnSpc>
              <a:spcPct val="100000"/>
            </a:lnSpc>
            <a:spcBef>
              <a:spcPct val="0"/>
            </a:spcBef>
            <a:spcAft>
              <a:spcPts val="0"/>
            </a:spcAft>
            <a:buClrTx/>
            <a:buSzTx/>
            <a:buFontTx/>
            <a:buNone/>
            <a:tabLst/>
            <a:defRPr/>
          </a:pPr>
          <a:r>
            <a:rPr lang="fr-FR" sz="1800" u="none" kern="1200" dirty="0">
              <a:solidFill>
                <a:schemeClr val="tx1"/>
              </a:solidFill>
            </a:rPr>
            <a:t>2 semaines escalade (</a:t>
          </a:r>
          <a:r>
            <a:rPr lang="fr-FR" sz="1800" u="none" kern="1200" dirty="0" err="1">
              <a:solidFill>
                <a:schemeClr val="tx1"/>
              </a:solidFill>
            </a:rPr>
            <a:t>SAE+Falaise</a:t>
          </a:r>
          <a:r>
            <a:rPr lang="fr-FR" sz="1800" u="none" kern="1200" dirty="0">
              <a:solidFill>
                <a:schemeClr val="tx1"/>
              </a:solidFill>
            </a:rPr>
            <a:t>)</a:t>
          </a:r>
        </a:p>
        <a:p>
          <a:pPr marL="0" marR="0" lvl="0" indent="0" algn="ctr" defTabSz="914400" eaLnBrk="1" fontAlgn="auto" latinLnBrk="0" hangingPunct="1">
            <a:lnSpc>
              <a:spcPct val="100000"/>
            </a:lnSpc>
            <a:spcBef>
              <a:spcPct val="0"/>
            </a:spcBef>
            <a:spcAft>
              <a:spcPts val="0"/>
            </a:spcAft>
            <a:buClrTx/>
            <a:buSzTx/>
            <a:buFontTx/>
            <a:buNone/>
            <a:tabLst/>
            <a:defRPr/>
          </a:pPr>
          <a:r>
            <a:rPr lang="fr-FR" sz="1800" u="none" kern="1200" dirty="0">
              <a:solidFill>
                <a:schemeClr val="tx1"/>
              </a:solidFill>
            </a:rPr>
            <a:t>1 Raid Glaciaire ou Escalade Grande Voie</a:t>
          </a:r>
        </a:p>
        <a:p>
          <a:pPr marL="0" lvl="0" algn="ctr" defTabSz="1244600">
            <a:lnSpc>
              <a:spcPct val="90000"/>
            </a:lnSpc>
            <a:spcBef>
              <a:spcPct val="0"/>
            </a:spcBef>
            <a:spcAft>
              <a:spcPct val="35000"/>
            </a:spcAft>
            <a:buNone/>
          </a:pPr>
          <a:endParaRPr lang="fr-FR" sz="1800" u="sng" kern="1200" dirty="0">
            <a:solidFill>
              <a:schemeClr val="tx1"/>
            </a:solidFill>
          </a:endParaRPr>
        </a:p>
        <a:p>
          <a:pPr marL="0" lvl="0" algn="ctr" defTabSz="1244600">
            <a:lnSpc>
              <a:spcPct val="90000"/>
            </a:lnSpc>
            <a:spcBef>
              <a:spcPct val="0"/>
            </a:spcBef>
            <a:spcAft>
              <a:spcPct val="35000"/>
            </a:spcAft>
            <a:buNone/>
          </a:pPr>
          <a:endParaRPr lang="fr-FR" sz="2000" kern="1200" dirty="0">
            <a:solidFill>
              <a:schemeClr val="tx1"/>
            </a:solidFill>
          </a:endParaRPr>
        </a:p>
        <a:p>
          <a:pPr marL="0" lvl="0" algn="ctr" defTabSz="1244600">
            <a:lnSpc>
              <a:spcPct val="90000"/>
            </a:lnSpc>
            <a:spcBef>
              <a:spcPct val="0"/>
            </a:spcBef>
            <a:spcAft>
              <a:spcPct val="35000"/>
            </a:spcAft>
            <a:buNone/>
          </a:pPr>
          <a:endParaRPr lang="fr-FR" sz="2000" kern="1200" dirty="0">
            <a:solidFill>
              <a:schemeClr val="tx1"/>
            </a:solidFill>
          </a:endParaRPr>
        </a:p>
        <a:p>
          <a:pPr marL="0" lvl="0" algn="ctr" defTabSz="1244600">
            <a:lnSpc>
              <a:spcPct val="90000"/>
            </a:lnSpc>
            <a:spcBef>
              <a:spcPct val="0"/>
            </a:spcBef>
            <a:spcAft>
              <a:spcPct val="35000"/>
            </a:spcAft>
            <a:buNone/>
          </a:pPr>
          <a:r>
            <a:rPr lang="fr-FR" sz="2000" kern="1200" dirty="0">
              <a:solidFill>
                <a:schemeClr val="tx1"/>
              </a:solidFill>
            </a:rPr>
            <a:t>1 stage en 2</a:t>
          </a:r>
          <a:r>
            <a:rPr lang="fr-FR" sz="2000" kern="1200" baseline="30000" dirty="0">
              <a:solidFill>
                <a:schemeClr val="tx1"/>
              </a:solidFill>
            </a:rPr>
            <a:t>ème</a:t>
          </a:r>
          <a:r>
            <a:rPr lang="fr-FR" sz="2000" kern="1200" dirty="0">
              <a:solidFill>
                <a:schemeClr val="tx1"/>
              </a:solidFill>
            </a:rPr>
            <a:t> année</a:t>
          </a:r>
        </a:p>
      </dsp:txBody>
      <dsp:txXfrm>
        <a:off x="0" y="0"/>
        <a:ext cx="4301403" cy="5040560"/>
      </dsp:txXfrm>
    </dsp:sp>
    <dsp:sp modelId="{40E75915-E9B1-4ABD-839B-3CFD5E25D23D}">
      <dsp:nvSpPr>
        <dsp:cNvPr id="0" name=""/>
        <dsp:cNvSpPr/>
      </dsp:nvSpPr>
      <dsp:spPr>
        <a:xfrm>
          <a:off x="3872058" y="0"/>
          <a:ext cx="4614717" cy="5040560"/>
        </a:xfrm>
        <a:prstGeom prst="chevron">
          <a:avLst/>
        </a:prstGeom>
        <a:gradFill rotWithShape="0">
          <a:gsLst>
            <a:gs pos="0">
              <a:schemeClr val="accent3">
                <a:hueOff val="11250264"/>
                <a:satOff val="-16880"/>
                <a:lumOff val="-2745"/>
                <a:alphaOff val="0"/>
                <a:tint val="43000"/>
                <a:satMod val="165000"/>
              </a:schemeClr>
            </a:gs>
            <a:gs pos="55000">
              <a:schemeClr val="accent3">
                <a:hueOff val="11250264"/>
                <a:satOff val="-16880"/>
                <a:lumOff val="-2745"/>
                <a:alphaOff val="0"/>
                <a:tint val="83000"/>
                <a:satMod val="155000"/>
              </a:schemeClr>
            </a:gs>
            <a:gs pos="100000">
              <a:schemeClr val="accent3">
                <a:hueOff val="11250264"/>
                <a:satOff val="-16880"/>
                <a:lumOff val="-2745"/>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fr-FR" sz="2800" kern="1200" baseline="0" dirty="0">
              <a:solidFill>
                <a:schemeClr val="tx1"/>
              </a:solidFill>
            </a:rPr>
            <a:t> </a:t>
          </a:r>
        </a:p>
        <a:p>
          <a:pPr marL="0" lvl="0" indent="0" algn="ctr" defTabSz="1244600">
            <a:lnSpc>
              <a:spcPct val="90000"/>
            </a:lnSpc>
            <a:spcBef>
              <a:spcPct val="0"/>
            </a:spcBef>
            <a:spcAft>
              <a:spcPct val="35000"/>
            </a:spcAft>
            <a:buNone/>
          </a:pPr>
          <a:r>
            <a:rPr lang="fr-FR" sz="2800" u="sng" kern="1200" baseline="0" dirty="0">
              <a:solidFill>
                <a:schemeClr val="tx1"/>
              </a:solidFill>
            </a:rPr>
            <a:t>3</a:t>
          </a:r>
          <a:r>
            <a:rPr lang="fr-FR" sz="2800" u="sng" kern="1200" baseline="30000" dirty="0">
              <a:solidFill>
                <a:schemeClr val="tx1"/>
              </a:solidFill>
            </a:rPr>
            <a:t>ème</a:t>
          </a:r>
          <a:r>
            <a:rPr lang="fr-FR" sz="2800" u="sng" kern="1200" baseline="0" dirty="0">
              <a:solidFill>
                <a:schemeClr val="tx1"/>
              </a:solidFill>
            </a:rPr>
            <a:t> et 4</a:t>
          </a:r>
          <a:r>
            <a:rPr lang="fr-FR" sz="2800" u="sng" kern="1200" baseline="30000" dirty="0">
              <a:solidFill>
                <a:schemeClr val="tx1"/>
              </a:solidFill>
            </a:rPr>
            <a:t>ème</a:t>
          </a:r>
          <a:r>
            <a:rPr lang="fr-FR" sz="2800" u="sng" kern="1200" baseline="0" dirty="0">
              <a:solidFill>
                <a:schemeClr val="tx1"/>
              </a:solidFill>
            </a:rPr>
            <a:t> année</a:t>
          </a:r>
          <a:endParaRPr lang="fr-FR" sz="2000" u="sng" kern="1200" baseline="0" dirty="0">
            <a:solidFill>
              <a:schemeClr val="tx1"/>
            </a:solidFill>
          </a:endParaRPr>
        </a:p>
        <a:p>
          <a:pPr marL="0" lvl="0" indent="0" algn="ctr" defTabSz="1244600">
            <a:lnSpc>
              <a:spcPct val="90000"/>
            </a:lnSpc>
            <a:spcBef>
              <a:spcPct val="0"/>
            </a:spcBef>
            <a:spcAft>
              <a:spcPct val="35000"/>
            </a:spcAft>
            <a:buNone/>
          </a:pPr>
          <a:r>
            <a:rPr lang="fr-FR" sz="2000" u="sng" kern="1200" baseline="0" dirty="0">
              <a:solidFill>
                <a:schemeClr val="tx1"/>
              </a:solidFill>
            </a:rPr>
            <a:t>Détermination</a:t>
          </a:r>
        </a:p>
        <a:p>
          <a:pPr marL="0" lvl="0" indent="0" algn="ctr" defTabSz="1244600">
            <a:lnSpc>
              <a:spcPct val="90000"/>
            </a:lnSpc>
            <a:spcBef>
              <a:spcPct val="0"/>
            </a:spcBef>
            <a:spcAft>
              <a:spcPct val="35000"/>
            </a:spcAft>
            <a:buNone/>
          </a:pPr>
          <a:endParaRPr lang="fr-FR" sz="1800" u="none" kern="1200" baseline="0" dirty="0">
            <a:solidFill>
              <a:schemeClr val="tx1"/>
            </a:solidFill>
          </a:endParaRPr>
        </a:p>
        <a:p>
          <a:pPr marL="0" lvl="0" indent="0" algn="ctr" defTabSz="1244600">
            <a:lnSpc>
              <a:spcPct val="90000"/>
            </a:lnSpc>
            <a:spcBef>
              <a:spcPct val="0"/>
            </a:spcBef>
            <a:spcAft>
              <a:spcPct val="35000"/>
            </a:spcAft>
            <a:buNone/>
          </a:pPr>
          <a:r>
            <a:rPr lang="fr-FR" sz="1800" u="none" kern="1200" baseline="0" dirty="0">
              <a:solidFill>
                <a:schemeClr val="tx1"/>
              </a:solidFill>
            </a:rPr>
            <a:t>2 semaines spé hivernales</a:t>
          </a:r>
        </a:p>
        <a:p>
          <a:pPr marL="0" lvl="0" indent="0" algn="ctr" defTabSz="1244600">
            <a:lnSpc>
              <a:spcPct val="90000"/>
            </a:lnSpc>
            <a:spcBef>
              <a:spcPct val="0"/>
            </a:spcBef>
            <a:spcAft>
              <a:spcPct val="35000"/>
            </a:spcAft>
            <a:buNone/>
          </a:pPr>
          <a:r>
            <a:rPr lang="fr-FR" sz="1800" u="none" kern="1200" baseline="0" dirty="0">
              <a:solidFill>
                <a:schemeClr val="tx1"/>
              </a:solidFill>
            </a:rPr>
            <a:t>2 semaines escalade prépa-proba</a:t>
          </a:r>
        </a:p>
        <a:p>
          <a:pPr marL="0" lvl="0" indent="0" algn="ctr" defTabSz="1244600">
            <a:lnSpc>
              <a:spcPct val="90000"/>
            </a:lnSpc>
            <a:spcBef>
              <a:spcPct val="0"/>
            </a:spcBef>
            <a:spcAft>
              <a:spcPct val="35000"/>
            </a:spcAft>
            <a:buNone/>
          </a:pPr>
          <a:endParaRPr lang="fr-FR" sz="1800" u="none" kern="1200" baseline="0" dirty="0">
            <a:solidFill>
              <a:schemeClr val="tx1"/>
            </a:solidFill>
          </a:endParaRPr>
        </a:p>
        <a:p>
          <a:pPr marL="0" lvl="0" indent="0" algn="ctr" defTabSz="1244600">
            <a:lnSpc>
              <a:spcPct val="90000"/>
            </a:lnSpc>
            <a:spcBef>
              <a:spcPct val="0"/>
            </a:spcBef>
            <a:spcAft>
              <a:spcPct val="35000"/>
            </a:spcAft>
            <a:buNone/>
          </a:pPr>
          <a:endParaRPr lang="fr-FR" sz="1800" u="none" kern="1200" baseline="0" dirty="0">
            <a:solidFill>
              <a:schemeClr val="tx1"/>
            </a:solidFill>
          </a:endParaRPr>
        </a:p>
        <a:p>
          <a:pPr marL="0" lvl="0" indent="0" algn="ctr" defTabSz="1244600">
            <a:lnSpc>
              <a:spcPct val="90000"/>
            </a:lnSpc>
            <a:spcBef>
              <a:spcPct val="0"/>
            </a:spcBef>
            <a:spcAft>
              <a:spcPct val="35000"/>
            </a:spcAft>
            <a:buNone/>
          </a:pPr>
          <a:endParaRPr lang="fr-FR" sz="2000" u="none" kern="1200" baseline="0" dirty="0">
            <a:solidFill>
              <a:schemeClr val="tx1"/>
            </a:solidFill>
          </a:endParaRPr>
        </a:p>
        <a:p>
          <a:pPr marL="0" lvl="0" indent="0" algn="ctr" defTabSz="1244600">
            <a:lnSpc>
              <a:spcPct val="90000"/>
            </a:lnSpc>
            <a:spcBef>
              <a:spcPct val="0"/>
            </a:spcBef>
            <a:spcAft>
              <a:spcPct val="35000"/>
            </a:spcAft>
            <a:buNone/>
          </a:pPr>
          <a:endParaRPr lang="fr-FR" sz="2000" kern="1200" baseline="0" dirty="0">
            <a:solidFill>
              <a:schemeClr val="tx1"/>
            </a:solidFill>
          </a:endParaRPr>
        </a:p>
        <a:p>
          <a:pPr marL="0" lvl="0" indent="0" algn="ctr" defTabSz="1244600">
            <a:lnSpc>
              <a:spcPct val="90000"/>
            </a:lnSpc>
            <a:spcBef>
              <a:spcPct val="0"/>
            </a:spcBef>
            <a:spcAft>
              <a:spcPct val="35000"/>
            </a:spcAft>
            <a:buNone/>
          </a:pPr>
          <a:r>
            <a:rPr lang="fr-FR" sz="1600" kern="1200" baseline="0" dirty="0">
              <a:solidFill>
                <a:schemeClr val="tx1"/>
              </a:solidFill>
            </a:rPr>
            <a:t>1 Stage (3</a:t>
          </a:r>
          <a:r>
            <a:rPr lang="fr-FR" sz="1600" kern="1200" baseline="30000" dirty="0">
              <a:solidFill>
                <a:schemeClr val="tx1"/>
              </a:solidFill>
            </a:rPr>
            <a:t>ème</a:t>
          </a:r>
          <a:r>
            <a:rPr lang="fr-FR" sz="1600" kern="1200" baseline="0" dirty="0">
              <a:solidFill>
                <a:schemeClr val="tx1"/>
              </a:solidFill>
            </a:rPr>
            <a:t>) et 1 stages (4</a:t>
          </a:r>
          <a:r>
            <a:rPr lang="fr-FR" sz="1600" kern="1200" baseline="30000" dirty="0">
              <a:solidFill>
                <a:schemeClr val="tx1"/>
              </a:solidFill>
            </a:rPr>
            <a:t>ème</a:t>
          </a:r>
          <a:r>
            <a:rPr lang="fr-FR" sz="1600" kern="1200" baseline="0" dirty="0">
              <a:solidFill>
                <a:schemeClr val="tx1"/>
              </a:solidFill>
            </a:rPr>
            <a:t>)  </a:t>
          </a:r>
        </a:p>
        <a:p>
          <a:pPr marL="0" lvl="0" indent="0" algn="ctr" defTabSz="1244600">
            <a:lnSpc>
              <a:spcPct val="90000"/>
            </a:lnSpc>
            <a:spcBef>
              <a:spcPct val="0"/>
            </a:spcBef>
            <a:spcAft>
              <a:spcPct val="35000"/>
            </a:spcAft>
            <a:buNone/>
          </a:pPr>
          <a:endParaRPr lang="fr-FR" sz="1600" kern="1200" baseline="0" dirty="0">
            <a:solidFill>
              <a:schemeClr val="tx1"/>
            </a:solidFill>
          </a:endParaRPr>
        </a:p>
      </dsp:txBody>
      <dsp:txXfrm>
        <a:off x="3872058" y="0"/>
        <a:ext cx="4614717" cy="504056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fr-F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latinLnBrk="0">
              <a:defRPr lang="fr-FR" sz="1200"/>
            </a:lvl1pPr>
          </a:lstStyle>
          <a:p>
            <a:fld id="{724506C0-3FFE-45A5-803D-9F4FC5464A70}" type="datetimeFigureOut">
              <a:rPr lang="fr-FR"/>
              <a:pPr/>
              <a:t>16/09/2024</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Niveau 2</a:t>
            </a:r>
          </a:p>
          <a:p>
            <a:pPr lvl="2"/>
            <a:r>
              <a:rPr lang="fr-FR"/>
              <a:t>Niveau 3</a:t>
            </a:r>
          </a:p>
          <a:p>
            <a:pPr lvl="3"/>
            <a:r>
              <a:rPr lang="fr-FR"/>
              <a:t>Niveau 4</a:t>
            </a:r>
          </a:p>
          <a:p>
            <a:pPr lvl="4"/>
            <a:r>
              <a:rPr lang="fr-FR"/>
              <a:t>Niveau 5</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latinLnBrk="0">
              <a:defRPr lang="fr-F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latinLnBrk="0">
              <a:defRPr lang="fr-FR" sz="1200"/>
            </a:lvl1pPr>
          </a:lstStyle>
          <a:p>
            <a:fld id="{F8646707-6BBD-41A9-B4DF-0C76A73A2D2A}" type="slidenum">
              <a:rPr/>
              <a:pPr/>
              <a:t>‹N°›</a:t>
            </a:fld>
            <a:endParaRPr lang="fr-FR"/>
          </a:p>
        </p:txBody>
      </p:sp>
    </p:spTree>
    <p:extLst>
      <p:ext uri="{BB962C8B-B14F-4D97-AF65-F5344CB8AC3E}">
        <p14:creationId xmlns:p14="http://schemas.microsoft.com/office/powerpoint/2010/main" val="1507851055"/>
      </p:ext>
    </p:extLst>
  </p:cSld>
  <p:clrMap bg1="lt1" tx1="dk1" bg2="lt2" tx2="dk2" accent1="accent1" accent2="accent2" accent3="accent3" accent4="accent4" accent5="accent5" accent6="accent6" hlink="hlink" folHlink="folHlink"/>
  <p:notesStyle>
    <a:lvl1pPr marL="0" algn="l" defTabSz="914400" rtl="0" eaLnBrk="1" latinLnBrk="0" hangingPunct="1">
      <a:defRPr lang="fr-FR" sz="1200" kern="1200">
        <a:solidFill>
          <a:schemeClr val="tx1"/>
        </a:solidFill>
        <a:latin typeface="+mn-lt"/>
        <a:ea typeface="+mn-ea"/>
        <a:cs typeface="+mn-cs"/>
      </a:defRPr>
    </a:lvl1pPr>
    <a:lvl2pPr marL="457200" algn="l" defTabSz="914400" rtl="0" eaLnBrk="1" latinLnBrk="0" hangingPunct="1">
      <a:defRPr lang="fr-FR" sz="1200" kern="1200">
        <a:solidFill>
          <a:schemeClr val="tx1"/>
        </a:solidFill>
        <a:latin typeface="+mn-lt"/>
        <a:ea typeface="+mn-ea"/>
        <a:cs typeface="+mn-cs"/>
      </a:defRPr>
    </a:lvl2pPr>
    <a:lvl3pPr marL="914400" algn="l" defTabSz="914400" rtl="0" eaLnBrk="1" latinLnBrk="0" hangingPunct="1">
      <a:defRPr lang="fr-FR" sz="1200" kern="1200">
        <a:solidFill>
          <a:schemeClr val="tx1"/>
        </a:solidFill>
        <a:latin typeface="+mn-lt"/>
        <a:ea typeface="+mn-ea"/>
        <a:cs typeface="+mn-cs"/>
      </a:defRPr>
    </a:lvl3pPr>
    <a:lvl4pPr marL="1371600" algn="l" defTabSz="914400" rtl="0" eaLnBrk="1" latinLnBrk="0" hangingPunct="1">
      <a:defRPr lang="fr-FR" sz="1200" kern="1200">
        <a:solidFill>
          <a:schemeClr val="tx1"/>
        </a:solidFill>
        <a:latin typeface="+mn-lt"/>
        <a:ea typeface="+mn-ea"/>
        <a:cs typeface="+mn-cs"/>
      </a:defRPr>
    </a:lvl4pPr>
    <a:lvl5pPr marL="1828800" algn="l" defTabSz="914400" rtl="0" eaLnBrk="1" latinLnBrk="0" hangingPunct="1">
      <a:defRPr lang="fr-FR" sz="1200" kern="1200">
        <a:solidFill>
          <a:schemeClr val="tx1"/>
        </a:solidFill>
        <a:latin typeface="+mn-lt"/>
        <a:ea typeface="+mn-ea"/>
        <a:cs typeface="+mn-cs"/>
      </a:defRPr>
    </a:lvl5pPr>
    <a:lvl6pPr marL="2286000" algn="l" defTabSz="914400" rtl="0" eaLnBrk="1" latinLnBrk="0" hangingPunct="1">
      <a:defRPr lang="fr-FR" sz="1200" kern="1200">
        <a:solidFill>
          <a:schemeClr val="tx1"/>
        </a:solidFill>
        <a:latin typeface="+mn-lt"/>
        <a:ea typeface="+mn-ea"/>
        <a:cs typeface="+mn-cs"/>
      </a:defRPr>
    </a:lvl6pPr>
    <a:lvl7pPr marL="2743200" algn="l" defTabSz="914400" rtl="0" eaLnBrk="1" latinLnBrk="0" hangingPunct="1">
      <a:defRPr lang="fr-FR" sz="1200" kern="1200">
        <a:solidFill>
          <a:schemeClr val="tx1"/>
        </a:solidFill>
        <a:latin typeface="+mn-lt"/>
        <a:ea typeface="+mn-ea"/>
        <a:cs typeface="+mn-cs"/>
      </a:defRPr>
    </a:lvl7pPr>
    <a:lvl8pPr marL="3200400" algn="l" defTabSz="914400" rtl="0" eaLnBrk="1" latinLnBrk="0" hangingPunct="1">
      <a:defRPr lang="fr-FR" sz="1200" kern="1200">
        <a:solidFill>
          <a:schemeClr val="tx1"/>
        </a:solidFill>
        <a:latin typeface="+mn-lt"/>
        <a:ea typeface="+mn-ea"/>
        <a:cs typeface="+mn-cs"/>
      </a:defRPr>
    </a:lvl8pPr>
    <a:lvl9pPr marL="3657600" algn="l" defTabSz="914400" rtl="0" eaLnBrk="1" latinLnBrk="0" hangingPunct="1">
      <a:defRPr lang="fr-F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lang="fr-FR"/>
            </a:pPr>
            <a:r>
              <a:rPr lang="fr-FR" dirty="0"/>
              <a:t>Ce modèle peut être utilisé comme fichier de démarrage pour fournir les mises à jour des jalons</a:t>
            </a:r>
            <a:r>
              <a:rPr lang="fr-FR" baseline="0" dirty="0"/>
              <a:t> d’un projet.</a:t>
            </a:r>
            <a:endParaRPr lang="fr-FR" dirty="0"/>
          </a:p>
          <a:p>
            <a:endParaRPr lang="fr-FR" baseline="0" dirty="0"/>
          </a:p>
          <a:p>
            <a:pPr lvl="0"/>
            <a:r>
              <a:rPr lang="fr-FR" sz="1000" b="1" dirty="0"/>
              <a:t>Sections</a:t>
            </a:r>
            <a:endParaRPr lang="fr-FR" sz="1000" b="0" dirty="0"/>
          </a:p>
          <a:p>
            <a:pPr lvl="0"/>
            <a:r>
              <a:rPr lang="fr-FR" sz="1000" b="0" dirty="0"/>
              <a:t>Cliquez avec le bouton droit sur une diapositive pour ajouter des sections.</a:t>
            </a:r>
            <a:r>
              <a:rPr lang="fr-FR" sz="1000" b="0" baseline="0" dirty="0"/>
              <a:t> Les sections permettent d’organiser les diapositives et facilitent la collaboration entre plusieurs auteurs.</a:t>
            </a:r>
            <a:endParaRPr lang="fr-FR" sz="1000" b="0" dirty="0"/>
          </a:p>
          <a:p>
            <a:pPr lvl="0"/>
            <a:endParaRPr lang="fr-FR" sz="1000" b="1" dirty="0"/>
          </a:p>
          <a:p>
            <a:pPr lvl="0"/>
            <a:r>
              <a:rPr lang="fr-FR" sz="1000" b="1" dirty="0"/>
              <a:t>Notes</a:t>
            </a:r>
          </a:p>
          <a:p>
            <a:pPr lvl="0"/>
            <a:r>
              <a:rPr lang="fr-FR" sz="1000" dirty="0"/>
              <a:t>Utilisez la section Notes pour les notes de présentation ou pour fournir des informations  supplémentaires à l’audience.</a:t>
            </a:r>
            <a:r>
              <a:rPr lang="fr-FR" sz="1000" baseline="0" dirty="0"/>
              <a:t> Affichez ces notes en mode Présentation pendant votre présentation. </a:t>
            </a:r>
          </a:p>
          <a:p>
            <a:pPr lvl="0">
              <a:buFontTx/>
              <a:buNone/>
            </a:pPr>
            <a:r>
              <a:rPr lang="fr-FR" sz="1000" dirty="0"/>
              <a:t>N’oubliez pas de tenir compte de la taille de la police (critère important pour l’accessibilité, la visibilité, l’enregistrement vidéo et la production en ligne)</a:t>
            </a:r>
          </a:p>
          <a:p>
            <a:pPr lvl="0"/>
            <a:endParaRPr lang="fr-FR" sz="1000" dirty="0"/>
          </a:p>
          <a:p>
            <a:pPr lvl="0">
              <a:buFontTx/>
              <a:buNone/>
            </a:pPr>
            <a:r>
              <a:rPr lang="fr-FR" sz="1000" b="1" dirty="0"/>
              <a:t>Couleurs coordonnées </a:t>
            </a:r>
          </a:p>
          <a:p>
            <a:pPr lvl="0">
              <a:buFontTx/>
              <a:buNone/>
            </a:pPr>
            <a:r>
              <a:rPr lang="fr-FR" sz="1000" dirty="0"/>
              <a:t>Faites tout particulièrement attention aux diagrammes, graphiques et zones de texte.</a:t>
            </a:r>
            <a:r>
              <a:rPr lang="fr-FR" sz="1000" baseline="0" dirty="0"/>
              <a:t> </a:t>
            </a:r>
            <a:endParaRPr lang="fr-FR" sz="1000" dirty="0"/>
          </a:p>
          <a:p>
            <a:pPr lvl="0"/>
            <a:r>
              <a:rPr lang="fr-FR" sz="1000" dirty="0"/>
              <a:t>Tenez compte du fait que les participants imprimeront la présentation en noir et blanc ou </a:t>
            </a:r>
            <a:r>
              <a:rPr lang="fr-FR" sz="1000" dirty="0" err="1"/>
              <a:t>nuances de gris</a:t>
            </a:r>
            <a:r>
              <a:rPr lang="fr-FR" sz="1000" dirty="0"/>
              <a:t>. Effectuez un test d’impression pour vérifier que vos couleurs s’impriment correctement en noir et blanc intégral et </a:t>
            </a:r>
            <a:r>
              <a:rPr lang="fr-FR" sz="1000" dirty="0" err="1"/>
              <a:t>nuances de gris</a:t>
            </a:r>
            <a:r>
              <a:rPr lang="fr-FR" sz="1000" dirty="0"/>
              <a:t>.</a:t>
            </a:r>
          </a:p>
          <a:p>
            <a:pPr lvl="0">
              <a:buFontTx/>
              <a:buNone/>
            </a:pPr>
            <a:endParaRPr lang="fr-FR" sz="1000" dirty="0"/>
          </a:p>
          <a:p>
            <a:pPr lvl="0">
              <a:buFontTx/>
              <a:buNone/>
            </a:pPr>
            <a:r>
              <a:rPr lang="fr-FR" sz="1000" b="1" dirty="0"/>
              <a:t>Graphiques, tableaux et diagrammes</a:t>
            </a:r>
          </a:p>
          <a:p>
            <a:pPr lvl="0"/>
            <a:r>
              <a:rPr lang="fr-FR" sz="1000" dirty="0"/>
              <a:t>Faites en sorte que votre présentation soit simple : utilisez des styles et des couleurs identiques qui ne soient pas gênants.</a:t>
            </a:r>
          </a:p>
          <a:p>
            <a:pPr lvl="0"/>
            <a:r>
              <a:rPr lang="fr-FR" sz="1000" dirty="0"/>
              <a:t>Ajoutez une légende pour tous les diagrammes et tableaux.</a:t>
            </a:r>
          </a:p>
          <a:p>
            <a:endParaRPr lang="fr-FR" dirty="0"/>
          </a:p>
          <a:p>
            <a:endParaRPr lang="fr-FR" dirty="0"/>
          </a:p>
        </p:txBody>
      </p:sp>
      <p:sp>
        <p:nvSpPr>
          <p:cNvPr id="4" name="Slide Number Placeholder 3"/>
          <p:cNvSpPr>
            <a:spLocks noGrp="1"/>
          </p:cNvSpPr>
          <p:nvPr>
            <p:ph type="sldNum" sz="quarter" idx="10"/>
          </p:nvPr>
        </p:nvSpPr>
        <p:spPr/>
        <p:txBody>
          <a:bodyPr/>
          <a:lstStyle/>
          <a:p>
            <a:fld id="{5E0C3846-8D4C-4326-8BC7-9B455A036298}" type="slidenum">
              <a:rPr lang="fr-FR" smtClean="0"/>
              <a:pPr/>
              <a:t>1</a:t>
            </a:fld>
            <a:endParaRPr lang="fr-FR"/>
          </a:p>
        </p:txBody>
      </p:sp>
    </p:spTree>
    <p:extLst>
      <p:ext uri="{BB962C8B-B14F-4D97-AF65-F5344CB8AC3E}">
        <p14:creationId xmlns:p14="http://schemas.microsoft.com/office/powerpoint/2010/main" val="1619010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baseline="0" dirty="0"/>
              <a:t>Dupliquez cette diapositive si nécessaire en présence de plusieurs problèmes.</a:t>
            </a:r>
          </a:p>
          <a:p>
            <a:r>
              <a:rPr lang="fr-FR" dirty="0"/>
              <a:t>Cette diapositive et les diapositives associées</a:t>
            </a:r>
            <a:r>
              <a:rPr lang="fr-FR" baseline="0" dirty="0"/>
              <a:t> peuvent être déplacés dans l’annexe ou masqués, si nécessaire.</a:t>
            </a:r>
            <a:endParaRPr lang="fr-FR" dirty="0"/>
          </a:p>
        </p:txBody>
      </p:sp>
      <p:sp>
        <p:nvSpPr>
          <p:cNvPr id="4" name="Slide Number Placeholder 3"/>
          <p:cNvSpPr>
            <a:spLocks noGrp="1"/>
          </p:cNvSpPr>
          <p:nvPr>
            <p:ph type="sldNum" sz="quarter" idx="10"/>
          </p:nvPr>
        </p:nvSpPr>
        <p:spPr/>
        <p:txBody>
          <a:bodyPr/>
          <a:lstStyle/>
          <a:p>
            <a:fld id="{5E0C3846-8D4C-4326-8BC7-9B455A036298}" type="slidenum">
              <a:rPr lang="fr-FR" smtClean="0"/>
              <a:pPr/>
              <a:t>22</a:t>
            </a:fld>
            <a:endParaRPr lang="fr-FR"/>
          </a:p>
        </p:txBody>
      </p:sp>
    </p:spTree>
    <p:extLst>
      <p:ext uri="{BB962C8B-B14F-4D97-AF65-F5344CB8AC3E}">
        <p14:creationId xmlns:p14="http://schemas.microsoft.com/office/powerpoint/2010/main" val="4130675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baseline="0" dirty="0"/>
              <a:t>Dupliquez cette diapositive si nécessaire en présence de plusieurs problèmes.</a:t>
            </a:r>
          </a:p>
          <a:p>
            <a:r>
              <a:rPr lang="fr-FR" dirty="0"/>
              <a:t>Cette diapositive et les diapositives associées</a:t>
            </a:r>
            <a:r>
              <a:rPr lang="fr-FR" baseline="0" dirty="0"/>
              <a:t> peuvent être déplacés dans l’annexe ou masqués, si nécessaire.</a:t>
            </a:r>
            <a:endParaRPr lang="fr-FR" dirty="0"/>
          </a:p>
        </p:txBody>
      </p:sp>
      <p:sp>
        <p:nvSpPr>
          <p:cNvPr id="4" name="Slide Number Placeholder 3"/>
          <p:cNvSpPr>
            <a:spLocks noGrp="1"/>
          </p:cNvSpPr>
          <p:nvPr>
            <p:ph type="sldNum" sz="quarter" idx="10"/>
          </p:nvPr>
        </p:nvSpPr>
        <p:spPr/>
        <p:txBody>
          <a:bodyPr/>
          <a:lstStyle/>
          <a:p>
            <a:fld id="{5E0C3846-8D4C-4326-8BC7-9B455A036298}" type="slidenum">
              <a:rPr lang="fr-FR" smtClean="0"/>
              <a:pPr/>
              <a:t>25</a:t>
            </a:fld>
            <a:endParaRPr lang="fr-FR"/>
          </a:p>
        </p:txBody>
      </p:sp>
    </p:spTree>
    <p:extLst>
      <p:ext uri="{BB962C8B-B14F-4D97-AF65-F5344CB8AC3E}">
        <p14:creationId xmlns:p14="http://schemas.microsoft.com/office/powerpoint/2010/main" val="3863191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a:t>Les diapositives suivantes</a:t>
            </a:r>
            <a:r>
              <a:rPr lang="fr-FR" baseline="0" dirty="0"/>
              <a:t> montrent plusieurs exemples de barres de planning utilisant des graphiques SmartArt.</a:t>
            </a:r>
            <a:endParaRPr lang="fr-FR" dirty="0"/>
          </a:p>
          <a:p>
            <a:r>
              <a:rPr lang="fr-FR" dirty="0"/>
              <a:t>Ajoutez une barre de planning pour le projet, indiquant clairement les jalons</a:t>
            </a:r>
            <a:r>
              <a:rPr lang="fr-FR" baseline="0" dirty="0"/>
              <a:t> et les dates importantes, </a:t>
            </a:r>
            <a:r>
              <a:rPr lang="fr-FR" dirty="0"/>
              <a:t>puis montrez l’état actuel du projet.</a:t>
            </a:r>
          </a:p>
          <a:p>
            <a:endParaRPr lang="fr-FR" dirty="0"/>
          </a:p>
          <a:p>
            <a:endParaRPr lang="fr-FR" dirty="0"/>
          </a:p>
        </p:txBody>
      </p:sp>
      <p:sp>
        <p:nvSpPr>
          <p:cNvPr id="4" name="Slide Number Placeholder 3"/>
          <p:cNvSpPr>
            <a:spLocks noGrp="1"/>
          </p:cNvSpPr>
          <p:nvPr>
            <p:ph type="sldNum" sz="quarter" idx="10"/>
          </p:nvPr>
        </p:nvSpPr>
        <p:spPr/>
        <p:txBody>
          <a:bodyPr/>
          <a:lstStyle/>
          <a:p>
            <a:fld id="{5E0C3846-8D4C-4326-8BC7-9B455A036298}" type="slidenum">
              <a:rPr lang="fr-FR" smtClean="0"/>
              <a:pPr/>
              <a:t>26</a:t>
            </a:fld>
            <a:endParaRPr lang="fr-FR"/>
          </a:p>
        </p:txBody>
      </p:sp>
    </p:spTree>
    <p:extLst>
      <p:ext uri="{BB962C8B-B14F-4D97-AF65-F5344CB8AC3E}">
        <p14:creationId xmlns:p14="http://schemas.microsoft.com/office/powerpoint/2010/main" val="2442375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03238"/>
            <a:ext cx="3140075" cy="2354262"/>
          </a:xfrm>
        </p:spPr>
      </p:sp>
      <p:sp>
        <p:nvSpPr>
          <p:cNvPr id="3" name="Notes Placeholder 2"/>
          <p:cNvSpPr>
            <a:spLocks noGrp="1"/>
          </p:cNvSpPr>
          <p:nvPr>
            <p:ph type="body" idx="1"/>
          </p:nvPr>
        </p:nvSpPr>
        <p:spPr/>
        <p:txBody>
          <a:bodyPr>
            <a:normAutofit/>
          </a:bodyPr>
          <a:lstStyle/>
          <a:p>
            <a:endParaRPr lang="fr-FR" sz="1200" baseline="0" dirty="0"/>
          </a:p>
        </p:txBody>
      </p:sp>
    </p:spTree>
    <p:extLst>
      <p:ext uri="{BB962C8B-B14F-4D97-AF65-F5344CB8AC3E}">
        <p14:creationId xmlns:p14="http://schemas.microsoft.com/office/powerpoint/2010/main" val="2974529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a:t>Sur quoi porte ce</a:t>
            </a:r>
            <a:r>
              <a:rPr lang="fr-FR" baseline="0" dirty="0"/>
              <a:t> projet ?</a:t>
            </a:r>
          </a:p>
          <a:p>
            <a:r>
              <a:rPr lang="fr-FR" dirty="0"/>
              <a:t>Définir</a:t>
            </a:r>
            <a:r>
              <a:rPr lang="fr-FR" baseline="0" dirty="0"/>
              <a:t> l’objectif de ce projet</a:t>
            </a:r>
          </a:p>
          <a:p>
            <a:pPr lvl="1"/>
            <a:r>
              <a:rPr lang="fr-FR" dirty="0"/>
              <a:t>Ce projet est-il identique à des projets précédents ou s’agit-il d’un nouveau projet ?</a:t>
            </a:r>
          </a:p>
          <a:p>
            <a:r>
              <a:rPr lang="fr-FR" baseline="0" dirty="0"/>
              <a:t>Définir la portée de ce projet</a:t>
            </a:r>
          </a:p>
          <a:p>
            <a:pPr lvl="1"/>
            <a:r>
              <a:rPr lang="fr-FR" baseline="0" dirty="0"/>
              <a:t>Ce projet est-il indépendant ou lié à d’autres projets ?</a:t>
            </a:r>
          </a:p>
          <a:p>
            <a:pPr lvl="0"/>
            <a:endParaRPr lang="fr-FR" baseline="0" dirty="0"/>
          </a:p>
          <a:p>
            <a:pPr lvl="0"/>
            <a:r>
              <a:rPr lang="fr-FR" baseline="0" dirty="0"/>
              <a:t>* Notez que cette diapositive n’est pas nécessaire pour les réunions hebdomadaires sur l’état du projet</a:t>
            </a:r>
            <a:endParaRPr lang="fr-FR" dirty="0"/>
          </a:p>
          <a:p>
            <a:endParaRPr lang="fr-FR" dirty="0"/>
          </a:p>
        </p:txBody>
      </p:sp>
      <p:sp>
        <p:nvSpPr>
          <p:cNvPr id="4" name="Slide Number Placeholder 3"/>
          <p:cNvSpPr>
            <a:spLocks noGrp="1"/>
          </p:cNvSpPr>
          <p:nvPr>
            <p:ph type="sldNum" sz="quarter" idx="10"/>
          </p:nvPr>
        </p:nvSpPr>
        <p:spPr/>
        <p:txBody>
          <a:bodyPr/>
          <a:lstStyle/>
          <a:p>
            <a:fld id="{5E0C3846-8D4C-4326-8BC7-9B455A036298}" type="slidenum">
              <a:rPr lang="fr-FR" smtClean="0"/>
              <a:pPr/>
              <a:t>2</a:t>
            </a:fld>
            <a:endParaRPr lang="fr-FR"/>
          </a:p>
        </p:txBody>
      </p:sp>
    </p:spTree>
    <p:extLst>
      <p:ext uri="{BB962C8B-B14F-4D97-AF65-F5344CB8AC3E}">
        <p14:creationId xmlns:p14="http://schemas.microsoft.com/office/powerpoint/2010/main" val="1102255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r>
              <a:rPr lang="fr-FR" dirty="0"/>
              <a:t>* Si l’un de</a:t>
            </a:r>
            <a:r>
              <a:rPr lang="fr-FR" baseline="0" dirty="0"/>
              <a:t> ces problèmes ont provoqué un retard ou doivent être abordés plus en détail, ajoutez des informations dans la diapositive suivante.</a:t>
            </a:r>
          </a:p>
          <a:p>
            <a:pPr>
              <a:buFont typeface="Arial" charset="0"/>
              <a:buNone/>
            </a:pPr>
            <a:endParaRPr lang="fr-FR" baseline="0" dirty="0"/>
          </a:p>
        </p:txBody>
      </p:sp>
      <p:sp>
        <p:nvSpPr>
          <p:cNvPr id="4" name="Slide Number Placeholder 3"/>
          <p:cNvSpPr>
            <a:spLocks noGrp="1"/>
          </p:cNvSpPr>
          <p:nvPr>
            <p:ph type="sldNum" sz="quarter" idx="10"/>
          </p:nvPr>
        </p:nvSpPr>
        <p:spPr/>
        <p:txBody>
          <a:bodyPr/>
          <a:lstStyle/>
          <a:p>
            <a:fld id="{5E0C3846-8D4C-4326-8BC7-9B455A036298}" type="slidenum">
              <a:rPr lang="fr-FR" smtClean="0"/>
              <a:pPr/>
              <a:t>3</a:t>
            </a:fld>
            <a:endParaRPr lang="fr-FR"/>
          </a:p>
        </p:txBody>
      </p:sp>
    </p:spTree>
    <p:extLst>
      <p:ext uri="{BB962C8B-B14F-4D97-AF65-F5344CB8AC3E}">
        <p14:creationId xmlns:p14="http://schemas.microsoft.com/office/powerpoint/2010/main" val="2565002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baseline="0" dirty="0"/>
              <a:t>Dupliquez cette diapositive si nécessaire en présence de plusieurs problèmes.</a:t>
            </a:r>
          </a:p>
          <a:p>
            <a:r>
              <a:rPr lang="fr-FR" dirty="0"/>
              <a:t>Cette diapositive et les diapositives associées</a:t>
            </a:r>
            <a:r>
              <a:rPr lang="fr-FR" baseline="0" dirty="0"/>
              <a:t> peuvent être déplacés dans l’annexe ou masqués, si nécessaire.</a:t>
            </a:r>
            <a:endParaRPr lang="fr-FR" dirty="0"/>
          </a:p>
        </p:txBody>
      </p:sp>
      <p:sp>
        <p:nvSpPr>
          <p:cNvPr id="4" name="Slide Number Placeholder 3"/>
          <p:cNvSpPr>
            <a:spLocks noGrp="1"/>
          </p:cNvSpPr>
          <p:nvPr>
            <p:ph type="sldNum" sz="quarter" idx="10"/>
          </p:nvPr>
        </p:nvSpPr>
        <p:spPr/>
        <p:txBody>
          <a:bodyPr/>
          <a:lstStyle/>
          <a:p>
            <a:fld id="{5E0C3846-8D4C-4326-8BC7-9B455A036298}" type="slidenum">
              <a:rPr lang="fr-FR" smtClean="0"/>
              <a:pPr/>
              <a:t>7</a:t>
            </a:fld>
            <a:endParaRPr lang="fr-FR"/>
          </a:p>
        </p:txBody>
      </p:sp>
    </p:spTree>
    <p:extLst>
      <p:ext uri="{BB962C8B-B14F-4D97-AF65-F5344CB8AC3E}">
        <p14:creationId xmlns:p14="http://schemas.microsoft.com/office/powerpoint/2010/main" val="2914220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03238"/>
            <a:ext cx="3140075" cy="2354262"/>
          </a:xfrm>
        </p:spPr>
      </p:sp>
      <p:sp>
        <p:nvSpPr>
          <p:cNvPr id="3" name="Notes Placeholder 2"/>
          <p:cNvSpPr>
            <a:spLocks noGrp="1"/>
          </p:cNvSpPr>
          <p:nvPr>
            <p:ph type="body" idx="1"/>
          </p:nvPr>
        </p:nvSpPr>
        <p:spPr/>
        <p:txBody>
          <a:bodyPr>
            <a:normAutofit/>
          </a:bodyPr>
          <a:lstStyle/>
          <a:p>
            <a:endParaRPr lang="fr-FR" sz="1200" baseline="0" dirty="0"/>
          </a:p>
        </p:txBody>
      </p:sp>
    </p:spTree>
    <p:extLst>
      <p:ext uri="{BB962C8B-B14F-4D97-AF65-F5344CB8AC3E}">
        <p14:creationId xmlns:p14="http://schemas.microsoft.com/office/powerpoint/2010/main" val="3573018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a:t>Les diapositives suivantes</a:t>
            </a:r>
            <a:r>
              <a:rPr lang="fr-FR" baseline="0" dirty="0"/>
              <a:t> montrent plusieurs exemples de barres de planning utilisant des graphiques SmartArt.</a:t>
            </a:r>
            <a:endParaRPr lang="fr-FR" dirty="0"/>
          </a:p>
          <a:p>
            <a:r>
              <a:rPr lang="fr-FR" dirty="0"/>
              <a:t>Ajoutez une barre de planning pour le projet, indiquant clairement les jalons</a:t>
            </a:r>
            <a:r>
              <a:rPr lang="fr-FR" baseline="0" dirty="0"/>
              <a:t> et les dates importantes, </a:t>
            </a:r>
            <a:r>
              <a:rPr lang="fr-FR" dirty="0"/>
              <a:t>puis montrez l’état actuel du projet.</a:t>
            </a:r>
          </a:p>
          <a:p>
            <a:endParaRPr lang="fr-FR" dirty="0"/>
          </a:p>
          <a:p>
            <a:endParaRPr lang="fr-FR" dirty="0"/>
          </a:p>
        </p:txBody>
      </p:sp>
      <p:sp>
        <p:nvSpPr>
          <p:cNvPr id="4" name="Slide Number Placeholder 3"/>
          <p:cNvSpPr>
            <a:spLocks noGrp="1"/>
          </p:cNvSpPr>
          <p:nvPr>
            <p:ph type="sldNum" sz="quarter" idx="10"/>
          </p:nvPr>
        </p:nvSpPr>
        <p:spPr/>
        <p:txBody>
          <a:bodyPr/>
          <a:lstStyle/>
          <a:p>
            <a:fld id="{5E0C3846-8D4C-4326-8BC7-9B455A036298}" type="slidenum">
              <a:rPr lang="fr-FR" smtClean="0"/>
              <a:pPr/>
              <a:t>12</a:t>
            </a:fld>
            <a:endParaRPr lang="fr-FR"/>
          </a:p>
        </p:txBody>
      </p:sp>
    </p:spTree>
    <p:extLst>
      <p:ext uri="{BB962C8B-B14F-4D97-AF65-F5344CB8AC3E}">
        <p14:creationId xmlns:p14="http://schemas.microsoft.com/office/powerpoint/2010/main" val="1281221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baseline="0" dirty="0"/>
              <a:t>Dupliquez cette diapositive si nécessaire en présence de plusieurs problèmes.</a:t>
            </a:r>
          </a:p>
          <a:p>
            <a:r>
              <a:rPr lang="fr-FR" dirty="0"/>
              <a:t>Cette diapositive et les diapositives associées</a:t>
            </a:r>
            <a:r>
              <a:rPr lang="fr-FR" baseline="0" dirty="0"/>
              <a:t> peuvent être déplacés dans l’annexe ou masqués, si nécessaire.</a:t>
            </a:r>
            <a:endParaRPr lang="fr-FR" dirty="0"/>
          </a:p>
        </p:txBody>
      </p:sp>
      <p:sp>
        <p:nvSpPr>
          <p:cNvPr id="4" name="Slide Number Placeholder 3"/>
          <p:cNvSpPr>
            <a:spLocks noGrp="1"/>
          </p:cNvSpPr>
          <p:nvPr>
            <p:ph type="sldNum" sz="quarter" idx="10"/>
          </p:nvPr>
        </p:nvSpPr>
        <p:spPr/>
        <p:txBody>
          <a:bodyPr/>
          <a:lstStyle/>
          <a:p>
            <a:fld id="{5E0C3846-8D4C-4326-8BC7-9B455A036298}" type="slidenum">
              <a:rPr lang="fr-FR" smtClean="0"/>
              <a:pPr/>
              <a:t>16</a:t>
            </a:fld>
            <a:endParaRPr lang="fr-FR"/>
          </a:p>
        </p:txBody>
      </p:sp>
    </p:spTree>
    <p:extLst>
      <p:ext uri="{BB962C8B-B14F-4D97-AF65-F5344CB8AC3E}">
        <p14:creationId xmlns:p14="http://schemas.microsoft.com/office/powerpoint/2010/main" val="1961917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a:t>Les diapositives suivantes</a:t>
            </a:r>
            <a:r>
              <a:rPr lang="fr-FR" baseline="0" dirty="0"/>
              <a:t> montrent plusieurs exemples de barres de planning utilisant des graphiques SmartArt.</a:t>
            </a:r>
            <a:endParaRPr lang="fr-FR" dirty="0"/>
          </a:p>
          <a:p>
            <a:r>
              <a:rPr lang="fr-FR" dirty="0"/>
              <a:t>Ajoutez une barre de planning pour le projet, indiquant clairement les jalons</a:t>
            </a:r>
            <a:r>
              <a:rPr lang="fr-FR" baseline="0" dirty="0"/>
              <a:t> et les dates importantes, </a:t>
            </a:r>
            <a:r>
              <a:rPr lang="fr-FR" dirty="0"/>
              <a:t>puis montrez l’état actuel du projet.</a:t>
            </a:r>
          </a:p>
          <a:p>
            <a:endParaRPr lang="fr-FR" dirty="0"/>
          </a:p>
          <a:p>
            <a:endParaRPr lang="fr-FR" dirty="0"/>
          </a:p>
        </p:txBody>
      </p:sp>
      <p:sp>
        <p:nvSpPr>
          <p:cNvPr id="4" name="Slide Number Placeholder 3"/>
          <p:cNvSpPr>
            <a:spLocks noGrp="1"/>
          </p:cNvSpPr>
          <p:nvPr>
            <p:ph type="sldNum" sz="quarter" idx="10"/>
          </p:nvPr>
        </p:nvSpPr>
        <p:spPr/>
        <p:txBody>
          <a:bodyPr/>
          <a:lstStyle/>
          <a:p>
            <a:fld id="{5E0C3846-8D4C-4326-8BC7-9B455A036298}" type="slidenum">
              <a:rPr lang="fr-FR" smtClean="0"/>
              <a:pPr/>
              <a:t>18</a:t>
            </a:fld>
            <a:endParaRPr lang="fr-FR"/>
          </a:p>
        </p:txBody>
      </p:sp>
    </p:spTree>
    <p:extLst>
      <p:ext uri="{BB962C8B-B14F-4D97-AF65-F5344CB8AC3E}">
        <p14:creationId xmlns:p14="http://schemas.microsoft.com/office/powerpoint/2010/main" val="2734771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03238"/>
            <a:ext cx="3140075" cy="2354262"/>
          </a:xfrm>
        </p:spPr>
      </p:sp>
      <p:sp>
        <p:nvSpPr>
          <p:cNvPr id="3" name="Notes Placeholder 2"/>
          <p:cNvSpPr>
            <a:spLocks noGrp="1"/>
          </p:cNvSpPr>
          <p:nvPr>
            <p:ph type="body" idx="1"/>
          </p:nvPr>
        </p:nvSpPr>
        <p:spPr/>
        <p:txBody>
          <a:bodyPr>
            <a:normAutofit/>
          </a:bodyPr>
          <a:lstStyle/>
          <a:p>
            <a:endParaRPr lang="fr-FR" sz="1200" baseline="0" dirty="0"/>
          </a:p>
        </p:txBody>
      </p:sp>
    </p:spTree>
    <p:extLst>
      <p:ext uri="{BB962C8B-B14F-4D97-AF65-F5344CB8AC3E}">
        <p14:creationId xmlns:p14="http://schemas.microsoft.com/office/powerpoint/2010/main" val="7251753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733203"/>
            <a:ext cx="9144000" cy="6124797"/>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77000" y="1295400"/>
            <a:ext cx="901373" cy="901373"/>
          </a:xfrm>
          <a:prstGeom prst="ellipse">
            <a:avLst/>
          </a:prstGeom>
          <a:ln>
            <a:noFill/>
          </a:ln>
          <a:effectLst>
            <a:outerShdw blurRad="292100" dist="76200" dir="2700000" algn="tl" rotWithShape="0">
              <a:srgbClr val="333333">
                <a:alpha val="50000"/>
              </a:srgbClr>
            </a:outerShdw>
          </a:effectLst>
        </p:spPr>
      </p:pic>
      <p:pic>
        <p:nvPicPr>
          <p:cNvPr id="9" name="Picture 8"/>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791200" y="1905000"/>
            <a:ext cx="1240461" cy="1240461"/>
          </a:xfrm>
          <a:prstGeom prst="ellipse">
            <a:avLst/>
          </a:prstGeom>
          <a:ln>
            <a:noFill/>
          </a:ln>
          <a:effectLst>
            <a:outerShdw blurRad="292100" dist="76200" dir="2700000" algn="tl" rotWithShape="0">
              <a:srgbClr val="333333">
                <a:alpha val="50000"/>
              </a:srgbClr>
            </a:outerShdw>
          </a:effectLst>
        </p:spPr>
      </p:pic>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705600" y="2209800"/>
            <a:ext cx="1828800" cy="1828800"/>
          </a:xfrm>
          <a:prstGeom prst="ellipse">
            <a:avLst/>
          </a:prstGeom>
          <a:ln>
            <a:noFill/>
          </a:ln>
          <a:effectLst>
            <a:outerShdw blurRad="292100" dist="76200" dir="2700000" algn="tl" rotWithShape="0">
              <a:srgbClr val="333333">
                <a:alpha val="50000"/>
              </a:srgbClr>
            </a:outerShdw>
          </a:effectLst>
        </p:spPr>
      </p:pic>
      <p:sp>
        <p:nvSpPr>
          <p:cNvPr id="2" name="Title 1"/>
          <p:cNvSpPr>
            <a:spLocks noGrp="1"/>
          </p:cNvSpPr>
          <p:nvPr>
            <p:ph type="ctrTitle"/>
          </p:nvPr>
        </p:nvSpPr>
        <p:spPr>
          <a:xfrm>
            <a:off x="381000" y="381001"/>
            <a:ext cx="7772400" cy="761999"/>
          </a:xfrm>
        </p:spPr>
        <p:txBody>
          <a:bodyPr anchor="t"/>
          <a:lstStyle>
            <a:lvl1pPr algn="l" eaLnBrk="1" latinLnBrk="0" hangingPunct="1">
              <a:defRPr kumimoji="0" lang="fr-FR">
                <a:latin typeface="Georgia" pitchFamily="18" charset="0"/>
              </a:defRPr>
            </a:lvl1pPr>
          </a:lstStyle>
          <a:p>
            <a:pPr eaLnBrk="1" latinLnBrk="0" hangingPunct="1"/>
            <a:r>
              <a:rPr lang="fr-FR"/>
              <a:t>Cliquez et modifiez le titre</a:t>
            </a:r>
            <a:endParaRPr/>
          </a:p>
        </p:txBody>
      </p:sp>
      <p:sp>
        <p:nvSpPr>
          <p:cNvPr id="3" name="Subtitle 2"/>
          <p:cNvSpPr>
            <a:spLocks noGrp="1"/>
          </p:cNvSpPr>
          <p:nvPr>
            <p:ph type="subTitle" idx="1" hasCustomPrompt="1"/>
          </p:nvPr>
        </p:nvSpPr>
        <p:spPr>
          <a:xfrm>
            <a:off x="439948" y="1219200"/>
            <a:ext cx="5275052" cy="1295400"/>
          </a:xfrm>
        </p:spPr>
        <p:txBody>
          <a:bodyPr>
            <a:normAutofit/>
          </a:bodyPr>
          <a:lstStyle>
            <a:lvl1pPr marL="0" indent="0" algn="l" eaLnBrk="1" latinLnBrk="0" hangingPunct="1">
              <a:buNone/>
              <a:defRPr kumimoji="0" lang="fr-FR" sz="1600" baseline="0">
                <a:solidFill>
                  <a:schemeClr val="tx1"/>
                </a:solidFill>
                <a:latin typeface="Georgia" pitchFamily="18" charset="0"/>
              </a:defRPr>
            </a:lvl1pPr>
            <a:lvl2pPr marL="457200" indent="0" algn="ctr" eaLnBrk="1" latinLnBrk="0" hangingPunct="1">
              <a:buNone/>
              <a:defRPr kumimoji="0" lang="fr-FR">
                <a:solidFill>
                  <a:schemeClr val="tx1">
                    <a:tint val="75000"/>
                  </a:schemeClr>
                </a:solidFill>
              </a:defRPr>
            </a:lvl2pPr>
            <a:lvl3pPr marL="914400" indent="0" algn="ctr" eaLnBrk="1" latinLnBrk="0" hangingPunct="1">
              <a:buNone/>
              <a:defRPr kumimoji="0" lang="fr-FR">
                <a:solidFill>
                  <a:schemeClr val="tx1">
                    <a:tint val="75000"/>
                  </a:schemeClr>
                </a:solidFill>
              </a:defRPr>
            </a:lvl3pPr>
            <a:lvl4pPr marL="1371600" indent="0" algn="ctr" eaLnBrk="1" latinLnBrk="0" hangingPunct="1">
              <a:buNone/>
              <a:defRPr kumimoji="0" lang="fr-FR">
                <a:solidFill>
                  <a:schemeClr val="tx1">
                    <a:tint val="75000"/>
                  </a:schemeClr>
                </a:solidFill>
              </a:defRPr>
            </a:lvl4pPr>
            <a:lvl5pPr marL="1828800" indent="0" algn="ctr" eaLnBrk="1" latinLnBrk="0" hangingPunct="1">
              <a:buNone/>
              <a:defRPr kumimoji="0" lang="fr-FR">
                <a:solidFill>
                  <a:schemeClr val="tx1">
                    <a:tint val="75000"/>
                  </a:schemeClr>
                </a:solidFill>
              </a:defRPr>
            </a:lvl5pPr>
            <a:lvl6pPr marL="2286000" indent="0" algn="ctr" eaLnBrk="1" latinLnBrk="0" hangingPunct="1">
              <a:buNone/>
              <a:defRPr kumimoji="0" lang="fr-FR">
                <a:solidFill>
                  <a:schemeClr val="tx1">
                    <a:tint val="75000"/>
                  </a:schemeClr>
                </a:solidFill>
              </a:defRPr>
            </a:lvl6pPr>
            <a:lvl7pPr marL="2743200" indent="0" algn="ctr" eaLnBrk="1" latinLnBrk="0" hangingPunct="1">
              <a:buNone/>
              <a:defRPr kumimoji="0" lang="fr-FR">
                <a:solidFill>
                  <a:schemeClr val="tx1">
                    <a:tint val="75000"/>
                  </a:schemeClr>
                </a:solidFill>
              </a:defRPr>
            </a:lvl7pPr>
            <a:lvl8pPr marL="3200400" indent="0" algn="ctr" eaLnBrk="1" latinLnBrk="0" hangingPunct="1">
              <a:buNone/>
              <a:defRPr kumimoji="0" lang="fr-FR">
                <a:solidFill>
                  <a:schemeClr val="tx1">
                    <a:tint val="75000"/>
                  </a:schemeClr>
                </a:solidFill>
              </a:defRPr>
            </a:lvl8pPr>
            <a:lvl9pPr marL="3657600" indent="0" algn="ctr" eaLnBrk="1" latinLnBrk="0" hangingPunct="1">
              <a:buNone/>
              <a:defRPr kumimoji="0" lang="fr-FR">
                <a:solidFill>
                  <a:schemeClr val="tx1">
                    <a:tint val="75000"/>
                  </a:schemeClr>
                </a:solidFill>
              </a:defRPr>
            </a:lvl9pPr>
          </a:lstStyle>
          <a:p>
            <a:r>
              <a:rPr kumimoji="0" lang="fr-FR"/>
              <a:t>Cliquez sur modifier</a:t>
            </a:r>
          </a:p>
        </p:txBody>
      </p:sp>
      <p:sp>
        <p:nvSpPr>
          <p:cNvPr id="4" name="Date Placeholder 3"/>
          <p:cNvSpPr>
            <a:spLocks noGrp="1"/>
          </p:cNvSpPr>
          <p:nvPr>
            <p:ph type="dt" sz="half" idx="10"/>
          </p:nvPr>
        </p:nvSpPr>
        <p:spPr/>
        <p:txBody>
          <a:bodyPr/>
          <a:lstStyle/>
          <a:p>
            <a:fld id="{18CACE69-8258-429C-AAF8-0872D1AAA46F}" type="datetime1">
              <a:rPr lang="fr-FR" smtClean="0"/>
              <a:t>16/09/2024</a:t>
            </a:fld>
            <a:endParaRPr kumimoji="0" lang="fr-FR"/>
          </a:p>
        </p:txBody>
      </p:sp>
      <p:sp>
        <p:nvSpPr>
          <p:cNvPr id="5" name="Footer Placeholder 4"/>
          <p:cNvSpPr>
            <a:spLocks noGrp="1"/>
          </p:cNvSpPr>
          <p:nvPr>
            <p:ph type="ftr" sz="quarter" idx="11"/>
          </p:nvPr>
        </p:nvSpPr>
        <p:spPr/>
        <p:txBody>
          <a:bodyPr/>
          <a:lstStyle/>
          <a:p>
            <a:r>
              <a:rPr kumimoji="0" lang="fr-FR"/>
              <a:t>Caroline Courteville - Coordinatrice Section Montagne Pisteur - LP St Michel de Maurienne</a:t>
            </a:r>
          </a:p>
        </p:txBody>
      </p:sp>
      <p:sp>
        <p:nvSpPr>
          <p:cNvPr id="6" name="Slide Number Placeholder 5"/>
          <p:cNvSpPr>
            <a:spLocks noGrp="1"/>
          </p:cNvSpPr>
          <p:nvPr>
            <p:ph type="sldNum" sz="quarter" idx="12"/>
          </p:nvPr>
        </p:nvSpPr>
        <p:spPr/>
        <p:txBody>
          <a:bodyPr/>
          <a:lstStyle/>
          <a:p>
            <a:fld id="{515FC477-0A05-4F3E-8EE9-E015C9089D56}" type="slidenum">
              <a:rPr/>
              <a:pPr/>
              <a:t>‹N°›</a:t>
            </a:fld>
            <a:endParaRPr kumimoji="0" lang="fr-FR"/>
          </a:p>
        </p:txBody>
      </p:sp>
    </p:spTree>
  </p:cSld>
  <p:clrMapOvr>
    <a:masterClrMapping/>
  </p:clrMapOvr>
  <mc:AlternateContent xmlns:mc="http://schemas.openxmlformats.org/markup-compatibility/2006" xmlns:p14="http://schemas.microsoft.com/office/powerpoint/2010/main">
    <mc:Choice Requires="p14">
      <p:transition p14:dur="10" advClick="0" advTm="0">
        <p:fade/>
      </p:transition>
    </mc:Choice>
    <mc:Fallback xmlns="">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50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1000"/>
                                  </p:stCondLst>
                                  <p:iterate type="lt">
                                    <p:tmPct val="5000"/>
                                  </p:iterate>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lang="fr-FR"/>
              <a:t>Cliquez et modifiez le titre</a:t>
            </a:r>
            <a:endParaRPr/>
          </a:p>
        </p:txBody>
      </p:sp>
      <p:sp>
        <p:nvSpPr>
          <p:cNvPr id="3" name="Vertical Text Placeholder 2"/>
          <p:cNvSpPr>
            <a:spLocks noGrp="1"/>
          </p:cNvSpPr>
          <p:nvPr>
            <p:ph type="body" orient="vert" idx="1"/>
          </p:nvPr>
        </p:nvSpPr>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4" name="Date Placeholder 3"/>
          <p:cNvSpPr>
            <a:spLocks noGrp="1"/>
          </p:cNvSpPr>
          <p:nvPr>
            <p:ph type="dt" sz="half" idx="10"/>
          </p:nvPr>
        </p:nvSpPr>
        <p:spPr/>
        <p:txBody>
          <a:bodyPr/>
          <a:lstStyle/>
          <a:p>
            <a:fld id="{EC6A746E-E688-4DAF-95A5-9EE902315EAF}" type="datetime1">
              <a:rPr lang="fr-FR" smtClean="0"/>
              <a:t>16/09/2024</a:t>
            </a:fld>
            <a:endParaRPr kumimoji="0" lang="fr-FR"/>
          </a:p>
        </p:txBody>
      </p:sp>
      <p:sp>
        <p:nvSpPr>
          <p:cNvPr id="5" name="Footer Placeholder 4"/>
          <p:cNvSpPr>
            <a:spLocks noGrp="1"/>
          </p:cNvSpPr>
          <p:nvPr>
            <p:ph type="ftr" sz="quarter" idx="11"/>
          </p:nvPr>
        </p:nvSpPr>
        <p:spPr/>
        <p:txBody>
          <a:bodyPr/>
          <a:lstStyle/>
          <a:p>
            <a:r>
              <a:rPr kumimoji="0" lang="fr-FR"/>
              <a:t>Caroline Courteville - Coordinatrice Section Montagne Pisteur - LP St Michel de Maurienne</a:t>
            </a:r>
          </a:p>
        </p:txBody>
      </p:sp>
      <p:sp>
        <p:nvSpPr>
          <p:cNvPr id="6" name="Slide Number Placeholder 5"/>
          <p:cNvSpPr>
            <a:spLocks noGrp="1"/>
          </p:cNvSpPr>
          <p:nvPr>
            <p:ph type="sldNum" sz="quarter" idx="12"/>
          </p:nvPr>
        </p:nvSpPr>
        <p:spPr/>
        <p:txBody>
          <a:bodyPr/>
          <a:lstStyle/>
          <a:p>
            <a:fld id="{515FC477-0A05-4F3E-8EE9-E015C9089D56}" type="slidenum">
              <a:rPr/>
              <a:pPr/>
              <a:t>‹N°›</a:t>
            </a:fld>
            <a:endParaRPr kumimoji="0" lang="fr-FR"/>
          </a:p>
        </p:txBody>
      </p:sp>
    </p:spTree>
  </p:cSld>
  <p:clrMapOvr>
    <a:masterClrMapping/>
  </p:clrMapOvr>
  <mc:AlternateContent xmlns:mc="http://schemas.openxmlformats.org/markup-compatibility/2006" xmlns:p14="http://schemas.microsoft.com/office/powerpoint/2010/main">
    <mc:Choice Requires="p14">
      <p:transition p14:dur="10" advClick="0" advTm="0">
        <p:fade/>
      </p:transition>
    </mc:Choice>
    <mc:Fallback xmlns="">
      <p:transition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p>
            <a:pPr eaLnBrk="1" latinLnBrk="0" hangingPunct="1"/>
            <a:r>
              <a:rPr lang="fr-FR"/>
              <a:t>Cliquez et modifiez le titre</a:t>
            </a:r>
            <a:endParaRPr/>
          </a:p>
        </p:txBody>
      </p:sp>
      <p:sp>
        <p:nvSpPr>
          <p:cNvPr id="3" name="Vertical Text Placeholder 2"/>
          <p:cNvSpPr>
            <a:spLocks noGrp="1"/>
          </p:cNvSpPr>
          <p:nvPr>
            <p:ph type="body" orient="vert" idx="1"/>
          </p:nvPr>
        </p:nvSpPr>
        <p:spPr>
          <a:xfrm>
            <a:off x="457200" y="914400"/>
            <a:ext cx="6019800" cy="5211763"/>
          </a:xfrm>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4" name="Date Placeholder 3"/>
          <p:cNvSpPr>
            <a:spLocks noGrp="1"/>
          </p:cNvSpPr>
          <p:nvPr>
            <p:ph type="dt" sz="half" idx="10"/>
          </p:nvPr>
        </p:nvSpPr>
        <p:spPr/>
        <p:txBody>
          <a:bodyPr/>
          <a:lstStyle/>
          <a:p>
            <a:fld id="{9E2DF0DF-DF54-40A0-B409-7A5BBE1A33BA}" type="datetime1">
              <a:rPr lang="fr-FR" smtClean="0"/>
              <a:t>16/09/2024</a:t>
            </a:fld>
            <a:endParaRPr kumimoji="0" lang="fr-FR"/>
          </a:p>
        </p:txBody>
      </p:sp>
      <p:sp>
        <p:nvSpPr>
          <p:cNvPr id="5" name="Footer Placeholder 4"/>
          <p:cNvSpPr>
            <a:spLocks noGrp="1"/>
          </p:cNvSpPr>
          <p:nvPr>
            <p:ph type="ftr" sz="quarter" idx="11"/>
          </p:nvPr>
        </p:nvSpPr>
        <p:spPr/>
        <p:txBody>
          <a:bodyPr/>
          <a:lstStyle/>
          <a:p>
            <a:r>
              <a:rPr kumimoji="0" lang="fr-FR"/>
              <a:t>Caroline Courteville - Coordinatrice Section Montagne Pisteur - LP St Michel de Maurienne</a:t>
            </a:r>
          </a:p>
        </p:txBody>
      </p:sp>
      <p:sp>
        <p:nvSpPr>
          <p:cNvPr id="6" name="Slide Number Placeholder 5"/>
          <p:cNvSpPr>
            <a:spLocks noGrp="1"/>
          </p:cNvSpPr>
          <p:nvPr>
            <p:ph type="sldNum" sz="quarter" idx="12"/>
          </p:nvPr>
        </p:nvSpPr>
        <p:spPr/>
        <p:txBody>
          <a:bodyPr/>
          <a:lstStyle/>
          <a:p>
            <a:fld id="{515FC477-0A05-4F3E-8EE9-E015C9089D56}" type="slidenum">
              <a:rPr/>
              <a:pPr/>
              <a:t>‹N°›</a:t>
            </a:fld>
            <a:endParaRPr kumimoji="0" lang="fr-FR"/>
          </a:p>
        </p:txBody>
      </p:sp>
    </p:spTree>
  </p:cSld>
  <p:clrMapOvr>
    <a:masterClrMapping/>
  </p:clrMapOvr>
  <mc:AlternateContent xmlns:mc="http://schemas.openxmlformats.org/markup-compatibility/2006" xmlns:p14="http://schemas.microsoft.com/office/powerpoint/2010/main">
    <mc:Choice Requires="p14">
      <p:transition p14:dur="10" advClick="0" advTm="0">
        <p:fade/>
      </p:transition>
    </mc:Choice>
    <mc:Fallback xmlns="">
      <p:transition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srcRect l="-92" t="50811" r="45394" b="-590"/>
          <a:stretch/>
        </p:blipFill>
        <p:spPr>
          <a:xfrm>
            <a:off x="-13647" y="0"/>
            <a:ext cx="9157648" cy="5582272"/>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5800" y="1066799"/>
            <a:ext cx="1979920" cy="2013807"/>
          </a:xfrm>
          <a:prstGeom prst="ellipse">
            <a:avLst/>
          </a:prstGeom>
          <a:ln>
            <a:noFill/>
          </a:ln>
          <a:effectLst>
            <a:outerShdw blurRad="292100" dist="139700" dir="2700000" algn="tl" rotWithShape="0">
              <a:srgbClr val="333333">
                <a:alpha val="65000"/>
              </a:srgbClr>
            </a:outerShdw>
          </a:effectLst>
        </p:spPr>
      </p:pic>
      <p:sp>
        <p:nvSpPr>
          <p:cNvPr id="2" name="Title 1"/>
          <p:cNvSpPr>
            <a:spLocks noGrp="1"/>
          </p:cNvSpPr>
          <p:nvPr>
            <p:ph type="title" hasCustomPrompt="1"/>
          </p:nvPr>
        </p:nvSpPr>
        <p:spPr>
          <a:xfrm>
            <a:off x="3768304" y="1905000"/>
            <a:ext cx="5105400" cy="1143001"/>
          </a:xfrm>
        </p:spPr>
        <p:txBody>
          <a:bodyPr anchor="b" anchorCtr="0">
            <a:normAutofit/>
          </a:bodyPr>
          <a:lstStyle>
            <a:lvl1pPr algn="l" eaLnBrk="1" latinLnBrk="0" hangingPunct="1">
              <a:defRPr kumimoji="0" lang="fr-FR" sz="3600" b="0" cap="none">
                <a:latin typeface="Georgia" pitchFamily="18" charset="0"/>
              </a:defRPr>
            </a:lvl1pPr>
          </a:lstStyle>
          <a:p>
            <a:r>
              <a:rPr kumimoji="0" lang="fr-FR"/>
              <a:t>Modifiez le style du titre</a:t>
            </a:r>
          </a:p>
        </p:txBody>
      </p:sp>
      <p:sp>
        <p:nvSpPr>
          <p:cNvPr id="3" name="Text Placeholder 2"/>
          <p:cNvSpPr>
            <a:spLocks noGrp="1"/>
          </p:cNvSpPr>
          <p:nvPr>
            <p:ph type="body" idx="1"/>
          </p:nvPr>
        </p:nvSpPr>
        <p:spPr>
          <a:xfrm>
            <a:off x="3810000" y="3048000"/>
            <a:ext cx="5105400" cy="1500187"/>
          </a:xfrm>
        </p:spPr>
        <p:txBody>
          <a:bodyPr anchor="t"/>
          <a:lstStyle>
            <a:lvl1pPr marL="0" indent="0" eaLnBrk="1" latinLnBrk="0" hangingPunct="1">
              <a:buNone/>
              <a:defRPr kumimoji="0" lang="fr-FR" sz="2000">
                <a:solidFill>
                  <a:schemeClr val="tx1"/>
                </a:solidFill>
                <a:latin typeface="Georgia" pitchFamily="18" charset="0"/>
              </a:defRPr>
            </a:lvl1pPr>
            <a:lvl2pPr marL="457200" indent="0" eaLnBrk="1" latinLnBrk="0" hangingPunct="1">
              <a:buNone/>
              <a:defRPr kumimoji="0" lang="fr-FR" sz="1800">
                <a:solidFill>
                  <a:schemeClr val="tx1">
                    <a:tint val="75000"/>
                  </a:schemeClr>
                </a:solidFill>
              </a:defRPr>
            </a:lvl2pPr>
            <a:lvl3pPr marL="914400" indent="0" eaLnBrk="1" latinLnBrk="0" hangingPunct="1">
              <a:buNone/>
              <a:defRPr kumimoji="0" lang="fr-FR" sz="1600">
                <a:solidFill>
                  <a:schemeClr val="tx1">
                    <a:tint val="75000"/>
                  </a:schemeClr>
                </a:solidFill>
              </a:defRPr>
            </a:lvl3pPr>
            <a:lvl4pPr marL="1371600" indent="0" eaLnBrk="1" latinLnBrk="0" hangingPunct="1">
              <a:buNone/>
              <a:defRPr kumimoji="0" lang="fr-FR" sz="1400">
                <a:solidFill>
                  <a:schemeClr val="tx1">
                    <a:tint val="75000"/>
                  </a:schemeClr>
                </a:solidFill>
              </a:defRPr>
            </a:lvl4pPr>
            <a:lvl5pPr marL="1828800" indent="0" eaLnBrk="1" latinLnBrk="0" hangingPunct="1">
              <a:buNone/>
              <a:defRPr kumimoji="0" lang="fr-FR" sz="1400">
                <a:solidFill>
                  <a:schemeClr val="tx1">
                    <a:tint val="75000"/>
                  </a:schemeClr>
                </a:solidFill>
              </a:defRPr>
            </a:lvl5pPr>
            <a:lvl6pPr marL="2286000" indent="0" eaLnBrk="1" latinLnBrk="0" hangingPunct="1">
              <a:buNone/>
              <a:defRPr kumimoji="0" lang="fr-FR" sz="1400">
                <a:solidFill>
                  <a:schemeClr val="tx1">
                    <a:tint val="75000"/>
                  </a:schemeClr>
                </a:solidFill>
              </a:defRPr>
            </a:lvl6pPr>
            <a:lvl7pPr marL="2743200" indent="0" eaLnBrk="1" latinLnBrk="0" hangingPunct="1">
              <a:buNone/>
              <a:defRPr kumimoji="0" lang="fr-FR" sz="1400">
                <a:solidFill>
                  <a:schemeClr val="tx1">
                    <a:tint val="75000"/>
                  </a:schemeClr>
                </a:solidFill>
              </a:defRPr>
            </a:lvl7pPr>
            <a:lvl8pPr marL="3200400" indent="0" eaLnBrk="1" latinLnBrk="0" hangingPunct="1">
              <a:buNone/>
              <a:defRPr kumimoji="0" lang="fr-FR" sz="1400">
                <a:solidFill>
                  <a:schemeClr val="tx1">
                    <a:tint val="75000"/>
                  </a:schemeClr>
                </a:solidFill>
              </a:defRPr>
            </a:lvl8pPr>
            <a:lvl9pPr marL="3657600" indent="0" eaLnBrk="1" latinLnBrk="0" hangingPunct="1">
              <a:buNone/>
              <a:defRPr kumimoji="0" lang="fr-FR" sz="1400">
                <a:solidFill>
                  <a:schemeClr val="tx1">
                    <a:tint val="75000"/>
                  </a:schemeClr>
                </a:solidFill>
              </a:defRPr>
            </a:lvl9pPr>
          </a:lstStyle>
          <a:p>
            <a:pPr lvl="0" eaLnBrk="1" latinLnBrk="0" hangingPunct="1"/>
            <a:r>
              <a:rPr lang="fr-FR"/>
              <a:t>Cliquez pour modifier les styles du texte du masque</a:t>
            </a:r>
          </a:p>
        </p:txBody>
      </p:sp>
      <p:sp>
        <p:nvSpPr>
          <p:cNvPr id="4" name="Date Placeholder 3"/>
          <p:cNvSpPr>
            <a:spLocks noGrp="1"/>
          </p:cNvSpPr>
          <p:nvPr>
            <p:ph type="dt" sz="half" idx="10"/>
          </p:nvPr>
        </p:nvSpPr>
        <p:spPr/>
        <p:txBody>
          <a:bodyPr/>
          <a:lstStyle/>
          <a:p>
            <a:fld id="{01733FEA-B3EE-409B-B169-CADFF2830970}" type="datetime1">
              <a:rPr lang="fr-FR" smtClean="0"/>
              <a:t>16/09/2024</a:t>
            </a:fld>
            <a:endParaRPr kumimoji="0" lang="fr-FR"/>
          </a:p>
        </p:txBody>
      </p:sp>
      <p:sp>
        <p:nvSpPr>
          <p:cNvPr id="5" name="Footer Placeholder 4"/>
          <p:cNvSpPr>
            <a:spLocks noGrp="1"/>
          </p:cNvSpPr>
          <p:nvPr>
            <p:ph type="ftr" sz="quarter" idx="11"/>
          </p:nvPr>
        </p:nvSpPr>
        <p:spPr/>
        <p:txBody>
          <a:bodyPr/>
          <a:lstStyle/>
          <a:p>
            <a:r>
              <a:rPr kumimoji="0" lang="fr-FR"/>
              <a:t>Caroline Courteville - Coordinatrice Section Montagne Pisteur - LP St Michel de Maurienne</a:t>
            </a:r>
          </a:p>
        </p:txBody>
      </p:sp>
      <p:sp>
        <p:nvSpPr>
          <p:cNvPr id="6" name="Slide Number Placeholder 5"/>
          <p:cNvSpPr>
            <a:spLocks noGrp="1"/>
          </p:cNvSpPr>
          <p:nvPr>
            <p:ph type="sldNum" sz="quarter" idx="12"/>
          </p:nvPr>
        </p:nvSpPr>
        <p:spPr/>
        <p:txBody>
          <a:bodyPr/>
          <a:lstStyle/>
          <a:p>
            <a:fld id="{515FC477-0A05-4F3E-8EE9-E015C9089D56}" type="slidenum">
              <a:rPr/>
              <a:pPr/>
              <a:t>‹N°›</a:t>
            </a:fld>
            <a:endParaRPr kumimoji="0" lang="fr-FR"/>
          </a:p>
        </p:txBody>
      </p:sp>
    </p:spTree>
  </p:cSld>
  <p:clrMapOvr>
    <a:masterClrMapping/>
  </p:clrMapOvr>
  <mc:AlternateContent xmlns:mc="http://schemas.openxmlformats.org/markup-compatibility/2006" xmlns:p14="http://schemas.microsoft.com/office/powerpoint/2010/main">
    <mc:Choice Requires="p14">
      <p:transition p14:dur="10" advClick="0" advTm="0">
        <p:fade/>
      </p:transition>
    </mc:Choice>
    <mc:Fallback xmlns="">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914400"/>
          </a:xfrm>
        </p:spPr>
        <p:txBody>
          <a:bodyPr anchor="t">
            <a:normAutofit/>
          </a:bodyPr>
          <a:lstStyle>
            <a:lvl1pPr algn="l" eaLnBrk="1" latinLnBrk="0" hangingPunct="1">
              <a:defRPr kumimoji="0" lang="fr-FR" sz="2800">
                <a:latin typeface="Georgia" pitchFamily="18" charset="0"/>
              </a:defRPr>
            </a:lvl1pPr>
          </a:lstStyle>
          <a:p>
            <a:pPr eaLnBrk="1" latinLnBrk="0" hangingPunct="1"/>
            <a:r>
              <a:rPr lang="fr-FR"/>
              <a:t>Cliquez et modifiez le titre</a:t>
            </a:r>
            <a:endParaRPr/>
          </a:p>
        </p:txBody>
      </p:sp>
      <p:sp>
        <p:nvSpPr>
          <p:cNvPr id="3" name="Content Placeholder 2"/>
          <p:cNvSpPr>
            <a:spLocks noGrp="1"/>
          </p:cNvSpPr>
          <p:nvPr>
            <p:ph idx="1"/>
          </p:nvPr>
        </p:nvSpPr>
        <p:spPr/>
        <p:txBody>
          <a:bodyPr>
            <a:normAutofit/>
          </a:bodyPr>
          <a:lstStyle>
            <a:lvl1pPr marL="342900" indent="-342900" eaLnBrk="1" latinLnBrk="0" hangingPunct="1">
              <a:lnSpc>
                <a:spcPct val="150000"/>
              </a:lnSpc>
              <a:spcBef>
                <a:spcPts val="0"/>
              </a:spcBef>
              <a:buSzPct val="130000"/>
              <a:buFont typeface="Arial" pitchFamily="34" charset="0"/>
              <a:buChar char="•"/>
              <a:defRPr kumimoji="0" lang="fr-FR" sz="2000">
                <a:latin typeface="Georgia" pitchFamily="18" charset="0"/>
              </a:defRPr>
            </a:lvl1pPr>
            <a:lvl2pPr marL="571500" indent="-228600" eaLnBrk="1" latinLnBrk="0" hangingPunct="1">
              <a:lnSpc>
                <a:spcPct val="150000"/>
              </a:lnSpc>
              <a:spcBef>
                <a:spcPts val="0"/>
              </a:spcBef>
              <a:buSzPct val="60000"/>
              <a:buFont typeface="Courier New" pitchFamily="49" charset="0"/>
              <a:buChar char="o"/>
              <a:defRPr kumimoji="0" lang="fr-FR" sz="1800">
                <a:latin typeface="Georgia" pitchFamily="18" charset="0"/>
              </a:defRPr>
            </a:lvl2pPr>
            <a:lvl3pPr eaLnBrk="1" latinLnBrk="0" hangingPunct="1">
              <a:defRPr kumimoji="0" lang="fr-FR" sz="2000">
                <a:latin typeface="Georgia" pitchFamily="18" charset="0"/>
              </a:defRPr>
            </a:lvl3pPr>
            <a:lvl4pPr eaLnBrk="1" latinLnBrk="0" hangingPunct="1">
              <a:defRPr kumimoji="0" lang="fr-FR" sz="2000">
                <a:latin typeface="Georgia" pitchFamily="18" charset="0"/>
              </a:defRPr>
            </a:lvl4pPr>
            <a:lvl5pPr eaLnBrk="1" latinLnBrk="0" hangingPunct="1">
              <a:defRPr kumimoji="0" lang="fr-FR" sz="2000">
                <a:latin typeface="Georgia" pitchFamily="18" charset="0"/>
              </a:defRPr>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4" name="Date Placeholder 3"/>
          <p:cNvSpPr>
            <a:spLocks noGrp="1"/>
          </p:cNvSpPr>
          <p:nvPr>
            <p:ph type="dt" sz="half" idx="10"/>
          </p:nvPr>
        </p:nvSpPr>
        <p:spPr/>
        <p:txBody>
          <a:bodyPr/>
          <a:lstStyle/>
          <a:p>
            <a:fld id="{B100D349-9AD1-4FBE-AA64-09AD203DB02F}" type="datetime1">
              <a:rPr lang="fr-FR" smtClean="0"/>
              <a:t>16/09/2024</a:t>
            </a:fld>
            <a:endParaRPr kumimoji="0" lang="fr-FR"/>
          </a:p>
        </p:txBody>
      </p:sp>
      <p:sp>
        <p:nvSpPr>
          <p:cNvPr id="5" name="Footer Placeholder 4"/>
          <p:cNvSpPr>
            <a:spLocks noGrp="1"/>
          </p:cNvSpPr>
          <p:nvPr>
            <p:ph type="ftr" sz="quarter" idx="11"/>
          </p:nvPr>
        </p:nvSpPr>
        <p:spPr/>
        <p:txBody>
          <a:bodyPr/>
          <a:lstStyle/>
          <a:p>
            <a:r>
              <a:rPr kumimoji="0" lang="fr-FR"/>
              <a:t>Caroline Courteville - Coordinatrice Section Montagne Pisteur - LP St Michel de Maurienne</a:t>
            </a:r>
          </a:p>
        </p:txBody>
      </p:sp>
      <p:sp>
        <p:nvSpPr>
          <p:cNvPr id="6" name="Slide Number Placeholder 5"/>
          <p:cNvSpPr>
            <a:spLocks noGrp="1"/>
          </p:cNvSpPr>
          <p:nvPr>
            <p:ph type="sldNum" sz="quarter" idx="12"/>
          </p:nvPr>
        </p:nvSpPr>
        <p:spPr/>
        <p:txBody>
          <a:bodyPr/>
          <a:lstStyle/>
          <a:p>
            <a:fld id="{515FC477-0A05-4F3E-8EE9-E015C9089D56}" type="slidenum">
              <a:rPr/>
              <a:pPr/>
              <a:t>‹N°›</a:t>
            </a:fld>
            <a:endParaRPr kumimoji="0" lang="fr-FR"/>
          </a:p>
        </p:txBody>
      </p:sp>
    </p:spTree>
  </p:cSld>
  <p:clrMapOvr>
    <a:masterClrMapping/>
  </p:clrMapOvr>
  <mc:AlternateContent xmlns:mc="http://schemas.openxmlformats.org/markup-compatibility/2006" xmlns:p14="http://schemas.microsoft.com/office/powerpoint/2010/main">
    <mc:Choice Requires="p14">
      <p:transition p14:dur="10" advClick="0" advTm="0">
        <p:fade/>
      </p:transition>
    </mc:Choice>
    <mc:Fallback xmlns="">
      <p:transition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lang="fr-FR"/>
              <a:t>Cliquez et modifiez le titre</a:t>
            </a:r>
            <a:endParaRPr/>
          </a:p>
        </p:txBody>
      </p:sp>
      <p:sp>
        <p:nvSpPr>
          <p:cNvPr id="3" name="Content Placeholder 2"/>
          <p:cNvSpPr>
            <a:spLocks noGrp="1"/>
          </p:cNvSpPr>
          <p:nvPr>
            <p:ph sz="half" idx="1"/>
          </p:nvPr>
        </p:nvSpPr>
        <p:spPr>
          <a:xfrm>
            <a:off x="457200" y="1828800"/>
            <a:ext cx="4038600" cy="4297363"/>
          </a:xfrm>
        </p:spPr>
        <p:txBody>
          <a:bodyPr>
            <a:normAutofit/>
          </a:bodyPr>
          <a:lstStyle>
            <a:lvl1pPr eaLnBrk="1" latinLnBrk="0" hangingPunct="1">
              <a:defRPr kumimoji="0" lang="fr-FR" sz="2400"/>
            </a:lvl1pPr>
            <a:lvl2pPr eaLnBrk="1" latinLnBrk="0" hangingPunct="1">
              <a:defRPr kumimoji="0" lang="fr-FR" sz="2000"/>
            </a:lvl2pPr>
            <a:lvl3pPr eaLnBrk="1" latinLnBrk="0" hangingPunct="1">
              <a:defRPr kumimoji="0" lang="fr-FR" sz="1800"/>
            </a:lvl3pPr>
            <a:lvl4pPr eaLnBrk="1" latinLnBrk="0" hangingPunct="1">
              <a:defRPr kumimoji="0" lang="fr-FR" sz="1600"/>
            </a:lvl4pPr>
            <a:lvl5pPr eaLnBrk="1" latinLnBrk="0" hangingPunct="1">
              <a:defRPr kumimoji="0" lang="fr-FR" sz="1600"/>
            </a:lvl5pPr>
            <a:lvl6pPr eaLnBrk="1" latinLnBrk="0" hangingPunct="1">
              <a:defRPr kumimoji="0" lang="fr-FR" sz="1800"/>
            </a:lvl6pPr>
            <a:lvl7pPr eaLnBrk="1" latinLnBrk="0" hangingPunct="1">
              <a:defRPr kumimoji="0" lang="fr-FR" sz="1800"/>
            </a:lvl7pPr>
            <a:lvl8pPr eaLnBrk="1" latinLnBrk="0" hangingPunct="1">
              <a:defRPr kumimoji="0" lang="fr-FR" sz="1800"/>
            </a:lvl8pPr>
            <a:lvl9pPr eaLnBrk="1" latinLnBrk="0" hangingPunct="1">
              <a:defRPr kumimoji="0" lang="fr-FR" sz="1800"/>
            </a:lvl9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4" name="Content Placeholder 3"/>
          <p:cNvSpPr>
            <a:spLocks noGrp="1"/>
          </p:cNvSpPr>
          <p:nvPr>
            <p:ph sz="half" idx="2"/>
          </p:nvPr>
        </p:nvSpPr>
        <p:spPr>
          <a:xfrm>
            <a:off x="4648200" y="1828800"/>
            <a:ext cx="4038600" cy="4297363"/>
          </a:xfrm>
        </p:spPr>
        <p:txBody>
          <a:bodyPr>
            <a:normAutofit/>
          </a:bodyPr>
          <a:lstStyle>
            <a:lvl1pPr eaLnBrk="1" latinLnBrk="0" hangingPunct="1">
              <a:defRPr kumimoji="0" lang="fr-FR" sz="2400"/>
            </a:lvl1pPr>
            <a:lvl2pPr eaLnBrk="1" latinLnBrk="0" hangingPunct="1">
              <a:defRPr kumimoji="0" lang="fr-FR" sz="2000"/>
            </a:lvl2pPr>
            <a:lvl3pPr eaLnBrk="1" latinLnBrk="0" hangingPunct="1">
              <a:defRPr kumimoji="0" lang="fr-FR" sz="1800"/>
            </a:lvl3pPr>
            <a:lvl4pPr eaLnBrk="1" latinLnBrk="0" hangingPunct="1">
              <a:defRPr kumimoji="0" lang="fr-FR" sz="1600"/>
            </a:lvl4pPr>
            <a:lvl5pPr eaLnBrk="1" latinLnBrk="0" hangingPunct="1">
              <a:defRPr kumimoji="0" lang="fr-FR" sz="1600"/>
            </a:lvl5pPr>
            <a:lvl6pPr eaLnBrk="1" latinLnBrk="0" hangingPunct="1">
              <a:defRPr kumimoji="0" lang="fr-FR" sz="1800"/>
            </a:lvl6pPr>
            <a:lvl7pPr eaLnBrk="1" latinLnBrk="0" hangingPunct="1">
              <a:defRPr kumimoji="0" lang="fr-FR" sz="1800"/>
            </a:lvl7pPr>
            <a:lvl8pPr eaLnBrk="1" latinLnBrk="0" hangingPunct="1">
              <a:defRPr kumimoji="0" lang="fr-FR" sz="1800"/>
            </a:lvl8pPr>
            <a:lvl9pPr eaLnBrk="1" latinLnBrk="0" hangingPunct="1">
              <a:defRPr kumimoji="0" lang="fr-FR" sz="1800"/>
            </a:lvl9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5" name="Date Placeholder 4"/>
          <p:cNvSpPr>
            <a:spLocks noGrp="1"/>
          </p:cNvSpPr>
          <p:nvPr>
            <p:ph type="dt" sz="half" idx="10"/>
          </p:nvPr>
        </p:nvSpPr>
        <p:spPr/>
        <p:txBody>
          <a:bodyPr/>
          <a:lstStyle/>
          <a:p>
            <a:fld id="{1FF56D03-018E-4846-837E-A84C1C299905}" type="datetime1">
              <a:rPr lang="fr-FR" smtClean="0"/>
              <a:t>16/09/2024</a:t>
            </a:fld>
            <a:endParaRPr kumimoji="0" lang="fr-FR"/>
          </a:p>
        </p:txBody>
      </p:sp>
      <p:sp>
        <p:nvSpPr>
          <p:cNvPr id="6" name="Footer Placeholder 5"/>
          <p:cNvSpPr>
            <a:spLocks noGrp="1"/>
          </p:cNvSpPr>
          <p:nvPr>
            <p:ph type="ftr" sz="quarter" idx="11"/>
          </p:nvPr>
        </p:nvSpPr>
        <p:spPr/>
        <p:txBody>
          <a:bodyPr/>
          <a:lstStyle/>
          <a:p>
            <a:r>
              <a:rPr kumimoji="0" lang="fr-FR"/>
              <a:t>Caroline Courteville - Coordinatrice Section Montagne Pisteur - LP St Michel de Maurienne</a:t>
            </a:r>
          </a:p>
        </p:txBody>
      </p:sp>
      <p:sp>
        <p:nvSpPr>
          <p:cNvPr id="7" name="Slide Number Placeholder 6"/>
          <p:cNvSpPr>
            <a:spLocks noGrp="1"/>
          </p:cNvSpPr>
          <p:nvPr>
            <p:ph type="sldNum" sz="quarter" idx="12"/>
          </p:nvPr>
        </p:nvSpPr>
        <p:spPr/>
        <p:txBody>
          <a:bodyPr/>
          <a:lstStyle/>
          <a:p>
            <a:fld id="{515FC477-0A05-4F3E-8EE9-E015C9089D56}" type="slidenum">
              <a:rPr/>
              <a:pPr/>
              <a:t>‹N°›</a:t>
            </a:fld>
            <a:endParaRPr kumimoji="0" lang="fr-FR"/>
          </a:p>
        </p:txBody>
      </p:sp>
    </p:spTree>
  </p:cSld>
  <p:clrMapOvr>
    <a:masterClrMapping/>
  </p:clrMapOvr>
  <mc:AlternateContent xmlns:mc="http://schemas.openxmlformats.org/markup-compatibility/2006" xmlns:p14="http://schemas.microsoft.com/office/powerpoint/2010/main">
    <mc:Choice Requires="p14">
      <p:transition p14:dur="10" advClick="0" advTm="0">
        <p:fade/>
      </p:transition>
    </mc:Choice>
    <mc:Fallback xmlns="">
      <p:transition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09600"/>
          </a:xfrm>
        </p:spPr>
        <p:txBody>
          <a:bodyPr/>
          <a:lstStyle>
            <a:lvl1pPr eaLnBrk="1" latinLnBrk="0" hangingPunct="1">
              <a:defRPr kumimoji="0" lang="fr-FR"/>
            </a:lvl1pPr>
          </a:lstStyle>
          <a:p>
            <a:pPr eaLnBrk="1" latinLnBrk="0" hangingPunct="1"/>
            <a:r>
              <a:rPr lang="fr-FR"/>
              <a:t>Cliquez et modifiez le titre</a:t>
            </a:r>
            <a:endParaRPr/>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eaLnBrk="1" latinLnBrk="0" hangingPunct="1">
              <a:buNone/>
              <a:defRPr kumimoji="0" lang="fr-FR" sz="2000" b="1"/>
            </a:lvl1pPr>
            <a:lvl2pPr marL="457200" indent="0" eaLnBrk="1" latinLnBrk="0" hangingPunct="1">
              <a:buNone/>
              <a:defRPr kumimoji="0" lang="fr-FR" sz="2000" b="1"/>
            </a:lvl2pPr>
            <a:lvl3pPr marL="914400" indent="0" eaLnBrk="1" latinLnBrk="0" hangingPunct="1">
              <a:buNone/>
              <a:defRPr kumimoji="0" lang="fr-FR" sz="1800" b="1"/>
            </a:lvl3pPr>
            <a:lvl4pPr marL="1371600" indent="0" eaLnBrk="1" latinLnBrk="0" hangingPunct="1">
              <a:buNone/>
              <a:defRPr kumimoji="0" lang="fr-FR" sz="1600" b="1"/>
            </a:lvl4pPr>
            <a:lvl5pPr marL="1828800" indent="0" eaLnBrk="1" latinLnBrk="0" hangingPunct="1">
              <a:buNone/>
              <a:defRPr kumimoji="0" lang="fr-FR" sz="1600" b="1"/>
            </a:lvl5pPr>
            <a:lvl6pPr marL="2286000" indent="0" eaLnBrk="1" latinLnBrk="0" hangingPunct="1">
              <a:buNone/>
              <a:defRPr kumimoji="0" lang="fr-FR" sz="1600" b="1"/>
            </a:lvl6pPr>
            <a:lvl7pPr marL="2743200" indent="0" eaLnBrk="1" latinLnBrk="0" hangingPunct="1">
              <a:buNone/>
              <a:defRPr kumimoji="0" lang="fr-FR" sz="1600" b="1"/>
            </a:lvl7pPr>
            <a:lvl8pPr marL="3200400" indent="0" eaLnBrk="1" latinLnBrk="0" hangingPunct="1">
              <a:buNone/>
              <a:defRPr kumimoji="0" lang="fr-FR" sz="1600" b="1"/>
            </a:lvl8pPr>
            <a:lvl9pPr marL="3657600" indent="0" eaLnBrk="1" latinLnBrk="0" hangingPunct="1">
              <a:buNone/>
              <a:defRPr kumimoji="0" lang="fr-FR" sz="1600" b="1"/>
            </a:lvl9pPr>
          </a:lstStyle>
          <a:p>
            <a:pPr lvl="0" eaLnBrk="1" latinLnBrk="0" hangingPunct="1"/>
            <a:r>
              <a:rPr lang="fr-FR"/>
              <a:t>Cliquez pour modifier les styles du texte du masque</a:t>
            </a:r>
          </a:p>
        </p:txBody>
      </p:sp>
      <p:sp>
        <p:nvSpPr>
          <p:cNvPr id="4" name="Content Placeholder 3"/>
          <p:cNvSpPr>
            <a:spLocks noGrp="1"/>
          </p:cNvSpPr>
          <p:nvPr>
            <p:ph sz="half" idx="2"/>
          </p:nvPr>
        </p:nvSpPr>
        <p:spPr>
          <a:xfrm>
            <a:off x="457200" y="2174875"/>
            <a:ext cx="4040188" cy="3951288"/>
          </a:xfrm>
        </p:spPr>
        <p:txBody>
          <a:bodyPr>
            <a:normAutofit/>
          </a:bodyPr>
          <a:lstStyle>
            <a:lvl1pPr eaLnBrk="1" latinLnBrk="0" hangingPunct="1">
              <a:defRPr kumimoji="0" lang="fr-FR" sz="2000"/>
            </a:lvl1pPr>
            <a:lvl2pPr eaLnBrk="1" latinLnBrk="0" hangingPunct="1">
              <a:defRPr kumimoji="0" lang="fr-FR" sz="1800"/>
            </a:lvl2pPr>
            <a:lvl3pPr eaLnBrk="1" latinLnBrk="0" hangingPunct="1">
              <a:defRPr kumimoji="0" lang="fr-FR" sz="1600"/>
            </a:lvl3pPr>
            <a:lvl4pPr eaLnBrk="1" latinLnBrk="0" hangingPunct="1">
              <a:defRPr kumimoji="0" lang="fr-FR" sz="1400"/>
            </a:lvl4pPr>
            <a:lvl5pPr eaLnBrk="1" latinLnBrk="0" hangingPunct="1">
              <a:defRPr kumimoji="0" lang="fr-FR" sz="1400"/>
            </a:lvl5pPr>
            <a:lvl6pPr eaLnBrk="1" latinLnBrk="0" hangingPunct="1">
              <a:defRPr kumimoji="0" lang="fr-FR" sz="1600"/>
            </a:lvl6pPr>
            <a:lvl7pPr eaLnBrk="1" latinLnBrk="0" hangingPunct="1">
              <a:defRPr kumimoji="0" lang="fr-FR" sz="1600"/>
            </a:lvl7pPr>
            <a:lvl8pPr eaLnBrk="1" latinLnBrk="0" hangingPunct="1">
              <a:defRPr kumimoji="0" lang="fr-FR" sz="1600"/>
            </a:lvl8pPr>
            <a:lvl9pPr eaLnBrk="1" latinLnBrk="0" hangingPunct="1">
              <a:defRPr kumimoji="0" lang="fr-FR" sz="1600"/>
            </a:lvl9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eaLnBrk="1" latinLnBrk="0" hangingPunct="1">
              <a:buNone/>
              <a:defRPr kumimoji="0" lang="fr-FR" sz="2000" b="1"/>
            </a:lvl1pPr>
            <a:lvl2pPr marL="457200" indent="0" eaLnBrk="1" latinLnBrk="0" hangingPunct="1">
              <a:buNone/>
              <a:defRPr kumimoji="0" lang="fr-FR" sz="2000" b="1"/>
            </a:lvl2pPr>
            <a:lvl3pPr marL="914400" indent="0" eaLnBrk="1" latinLnBrk="0" hangingPunct="1">
              <a:buNone/>
              <a:defRPr kumimoji="0" lang="fr-FR" sz="1800" b="1"/>
            </a:lvl3pPr>
            <a:lvl4pPr marL="1371600" indent="0" eaLnBrk="1" latinLnBrk="0" hangingPunct="1">
              <a:buNone/>
              <a:defRPr kumimoji="0" lang="fr-FR" sz="1600" b="1"/>
            </a:lvl4pPr>
            <a:lvl5pPr marL="1828800" indent="0" eaLnBrk="1" latinLnBrk="0" hangingPunct="1">
              <a:buNone/>
              <a:defRPr kumimoji="0" lang="fr-FR" sz="1600" b="1"/>
            </a:lvl5pPr>
            <a:lvl6pPr marL="2286000" indent="0" eaLnBrk="1" latinLnBrk="0" hangingPunct="1">
              <a:buNone/>
              <a:defRPr kumimoji="0" lang="fr-FR" sz="1600" b="1"/>
            </a:lvl6pPr>
            <a:lvl7pPr marL="2743200" indent="0" eaLnBrk="1" latinLnBrk="0" hangingPunct="1">
              <a:buNone/>
              <a:defRPr kumimoji="0" lang="fr-FR" sz="1600" b="1"/>
            </a:lvl7pPr>
            <a:lvl8pPr marL="3200400" indent="0" eaLnBrk="1" latinLnBrk="0" hangingPunct="1">
              <a:buNone/>
              <a:defRPr kumimoji="0" lang="fr-FR" sz="1600" b="1"/>
            </a:lvl8pPr>
            <a:lvl9pPr marL="3657600" indent="0" eaLnBrk="1" latinLnBrk="0" hangingPunct="1">
              <a:buNone/>
              <a:defRPr kumimoji="0" lang="fr-FR" sz="1600" b="1"/>
            </a:lvl9pPr>
          </a:lstStyle>
          <a:p>
            <a:pPr lvl="0" eaLnBrk="1" latinLnBrk="0" hangingPunct="1"/>
            <a:r>
              <a:rPr lang="fr-FR"/>
              <a:t>Cliquez pour modifier les styles du texte du masque</a:t>
            </a:r>
          </a:p>
        </p:txBody>
      </p:sp>
      <p:sp>
        <p:nvSpPr>
          <p:cNvPr id="6" name="Content Placeholder 5"/>
          <p:cNvSpPr>
            <a:spLocks noGrp="1"/>
          </p:cNvSpPr>
          <p:nvPr>
            <p:ph sz="quarter" idx="4"/>
          </p:nvPr>
        </p:nvSpPr>
        <p:spPr>
          <a:xfrm>
            <a:off x="4645025" y="2174875"/>
            <a:ext cx="4041775" cy="3951288"/>
          </a:xfrm>
        </p:spPr>
        <p:txBody>
          <a:bodyPr>
            <a:normAutofit/>
          </a:bodyPr>
          <a:lstStyle>
            <a:lvl1pPr eaLnBrk="1" latinLnBrk="0" hangingPunct="1">
              <a:defRPr kumimoji="0" lang="fr-FR" sz="2000"/>
            </a:lvl1pPr>
            <a:lvl2pPr eaLnBrk="1" latinLnBrk="0" hangingPunct="1">
              <a:defRPr kumimoji="0" lang="fr-FR" sz="1800"/>
            </a:lvl2pPr>
            <a:lvl3pPr eaLnBrk="1" latinLnBrk="0" hangingPunct="1">
              <a:defRPr kumimoji="0" lang="fr-FR" sz="1600"/>
            </a:lvl3pPr>
            <a:lvl4pPr eaLnBrk="1" latinLnBrk="0" hangingPunct="1">
              <a:defRPr kumimoji="0" lang="fr-FR" sz="1400"/>
            </a:lvl4pPr>
            <a:lvl5pPr eaLnBrk="1" latinLnBrk="0" hangingPunct="1">
              <a:defRPr kumimoji="0" lang="fr-FR" sz="1400"/>
            </a:lvl5pPr>
            <a:lvl6pPr eaLnBrk="1" latinLnBrk="0" hangingPunct="1">
              <a:defRPr kumimoji="0" lang="fr-FR" sz="1600"/>
            </a:lvl6pPr>
            <a:lvl7pPr eaLnBrk="1" latinLnBrk="0" hangingPunct="1">
              <a:defRPr kumimoji="0" lang="fr-FR" sz="1600"/>
            </a:lvl7pPr>
            <a:lvl8pPr eaLnBrk="1" latinLnBrk="0" hangingPunct="1">
              <a:defRPr kumimoji="0" lang="fr-FR" sz="1600"/>
            </a:lvl8pPr>
            <a:lvl9pPr eaLnBrk="1" latinLnBrk="0" hangingPunct="1">
              <a:defRPr kumimoji="0" lang="fr-FR" sz="1600"/>
            </a:lvl9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7" name="Date Placeholder 6"/>
          <p:cNvSpPr>
            <a:spLocks noGrp="1"/>
          </p:cNvSpPr>
          <p:nvPr>
            <p:ph type="dt" sz="half" idx="10"/>
          </p:nvPr>
        </p:nvSpPr>
        <p:spPr/>
        <p:txBody>
          <a:bodyPr/>
          <a:lstStyle/>
          <a:p>
            <a:fld id="{C04FF235-D199-46E7-A6A0-C2214E6FA4EE}" type="datetime1">
              <a:rPr lang="fr-FR" smtClean="0"/>
              <a:t>16/09/2024</a:t>
            </a:fld>
            <a:endParaRPr kumimoji="0" lang="fr-FR"/>
          </a:p>
        </p:txBody>
      </p:sp>
      <p:sp>
        <p:nvSpPr>
          <p:cNvPr id="8" name="Footer Placeholder 7"/>
          <p:cNvSpPr>
            <a:spLocks noGrp="1"/>
          </p:cNvSpPr>
          <p:nvPr>
            <p:ph type="ftr" sz="quarter" idx="11"/>
          </p:nvPr>
        </p:nvSpPr>
        <p:spPr/>
        <p:txBody>
          <a:bodyPr/>
          <a:lstStyle/>
          <a:p>
            <a:r>
              <a:rPr kumimoji="0" lang="fr-FR"/>
              <a:t>Caroline Courteville - Coordinatrice Section Montagne Pisteur - LP St Michel de Maurienne</a:t>
            </a:r>
          </a:p>
        </p:txBody>
      </p:sp>
      <p:sp>
        <p:nvSpPr>
          <p:cNvPr id="9" name="Slide Number Placeholder 8"/>
          <p:cNvSpPr>
            <a:spLocks noGrp="1"/>
          </p:cNvSpPr>
          <p:nvPr>
            <p:ph type="sldNum" sz="quarter" idx="12"/>
          </p:nvPr>
        </p:nvSpPr>
        <p:spPr/>
        <p:txBody>
          <a:bodyPr/>
          <a:lstStyle/>
          <a:p>
            <a:fld id="{515FC477-0A05-4F3E-8EE9-E015C9089D56}" type="slidenum">
              <a:rPr/>
              <a:pPr/>
              <a:t>‹N°›</a:t>
            </a:fld>
            <a:endParaRPr kumimoji="0" lang="fr-FR"/>
          </a:p>
        </p:txBody>
      </p:sp>
    </p:spTree>
  </p:cSld>
  <p:clrMapOvr>
    <a:masterClrMapping/>
  </p:clrMapOvr>
  <mc:AlternateContent xmlns:mc="http://schemas.openxmlformats.org/markup-compatibility/2006" xmlns:p14="http://schemas.microsoft.com/office/powerpoint/2010/main">
    <mc:Choice Requires="p14">
      <p:transition p14:dur="10" advClick="0" advTm="0">
        <p:fade/>
      </p:transition>
    </mc:Choice>
    <mc:Fallback xmlns="">
      <p:transition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eaLnBrk="1" latinLnBrk="0" hangingPunct="1">
              <a:defRPr kumimoji="0" lang="fr-FR" sz="2800"/>
            </a:lvl1pPr>
          </a:lstStyle>
          <a:p>
            <a:pPr eaLnBrk="1" latinLnBrk="0" hangingPunct="1"/>
            <a:r>
              <a:rPr lang="fr-FR"/>
              <a:t>Cliquez et modifiez le titre</a:t>
            </a:r>
            <a:endParaRPr/>
          </a:p>
        </p:txBody>
      </p:sp>
      <p:sp>
        <p:nvSpPr>
          <p:cNvPr id="3" name="Date Placeholder 2"/>
          <p:cNvSpPr>
            <a:spLocks noGrp="1"/>
          </p:cNvSpPr>
          <p:nvPr>
            <p:ph type="dt" sz="half" idx="10"/>
          </p:nvPr>
        </p:nvSpPr>
        <p:spPr/>
        <p:txBody>
          <a:bodyPr/>
          <a:lstStyle/>
          <a:p>
            <a:fld id="{D6BF99F8-E378-4CCB-84E4-42CC22B22032}" type="datetime1">
              <a:rPr lang="fr-FR" smtClean="0"/>
              <a:t>16/09/2024</a:t>
            </a:fld>
            <a:endParaRPr kumimoji="0" lang="fr-FR"/>
          </a:p>
        </p:txBody>
      </p:sp>
      <p:sp>
        <p:nvSpPr>
          <p:cNvPr id="4" name="Footer Placeholder 3"/>
          <p:cNvSpPr>
            <a:spLocks noGrp="1"/>
          </p:cNvSpPr>
          <p:nvPr>
            <p:ph type="ftr" sz="quarter" idx="11"/>
          </p:nvPr>
        </p:nvSpPr>
        <p:spPr/>
        <p:txBody>
          <a:bodyPr/>
          <a:lstStyle/>
          <a:p>
            <a:r>
              <a:rPr kumimoji="0" lang="fr-FR"/>
              <a:t>Caroline Courteville - Coordinatrice Section Montagne Pisteur - LP St Michel de Maurienne</a:t>
            </a:r>
          </a:p>
        </p:txBody>
      </p:sp>
      <p:sp>
        <p:nvSpPr>
          <p:cNvPr id="5" name="Slide Number Placeholder 4"/>
          <p:cNvSpPr>
            <a:spLocks noGrp="1"/>
          </p:cNvSpPr>
          <p:nvPr>
            <p:ph type="sldNum" sz="quarter" idx="12"/>
          </p:nvPr>
        </p:nvSpPr>
        <p:spPr/>
        <p:txBody>
          <a:bodyPr/>
          <a:lstStyle/>
          <a:p>
            <a:fld id="{515FC477-0A05-4F3E-8EE9-E015C9089D56}" type="slidenum">
              <a:rPr/>
              <a:pPr/>
              <a:t>‹N°›</a:t>
            </a:fld>
            <a:endParaRPr kumimoji="0" lang="fr-FR"/>
          </a:p>
        </p:txBody>
      </p:sp>
    </p:spTree>
  </p:cSld>
  <p:clrMapOvr>
    <a:masterClrMapping/>
  </p:clrMapOvr>
  <mc:AlternateContent xmlns:mc="http://schemas.openxmlformats.org/markup-compatibility/2006" xmlns:p14="http://schemas.microsoft.com/office/powerpoint/2010/main">
    <mc:Choice Requires="p14">
      <p:transition p14:dur="10" advClick="0" advTm="0">
        <p:fade/>
      </p:transition>
    </mc:Choice>
    <mc:Fallback xmlns="">
      <p:transition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C13DA9-74F6-43B5-BED9-B6237494D2DC}" type="datetime1">
              <a:rPr lang="fr-FR" smtClean="0"/>
              <a:t>16/09/2024</a:t>
            </a:fld>
            <a:endParaRPr kumimoji="0" lang="fr-FR"/>
          </a:p>
        </p:txBody>
      </p:sp>
      <p:sp>
        <p:nvSpPr>
          <p:cNvPr id="3" name="Footer Placeholder 2"/>
          <p:cNvSpPr>
            <a:spLocks noGrp="1"/>
          </p:cNvSpPr>
          <p:nvPr>
            <p:ph type="ftr" sz="quarter" idx="11"/>
          </p:nvPr>
        </p:nvSpPr>
        <p:spPr/>
        <p:txBody>
          <a:bodyPr/>
          <a:lstStyle/>
          <a:p>
            <a:r>
              <a:rPr kumimoji="0" lang="fr-FR"/>
              <a:t>Caroline Courteville - Coordinatrice Section Montagne Pisteur - LP St Michel de Maurienne</a:t>
            </a:r>
          </a:p>
        </p:txBody>
      </p:sp>
      <p:sp>
        <p:nvSpPr>
          <p:cNvPr id="4" name="Slide Number Placeholder 3"/>
          <p:cNvSpPr>
            <a:spLocks noGrp="1"/>
          </p:cNvSpPr>
          <p:nvPr>
            <p:ph type="sldNum" sz="quarter" idx="12"/>
          </p:nvPr>
        </p:nvSpPr>
        <p:spPr/>
        <p:txBody>
          <a:bodyPr/>
          <a:lstStyle/>
          <a:p>
            <a:fld id="{515FC477-0A05-4F3E-8EE9-E015C9089D56}" type="slidenum">
              <a:rPr/>
              <a:pPr/>
              <a:t>‹N°›</a:t>
            </a:fld>
            <a:endParaRPr kumimoji="0" lang="fr-FR"/>
          </a:p>
        </p:txBody>
      </p:sp>
    </p:spTree>
  </p:cSld>
  <p:clrMapOvr>
    <a:masterClrMapping/>
  </p:clrMapOvr>
  <mc:AlternateContent xmlns:mc="http://schemas.openxmlformats.org/markup-compatibility/2006" xmlns:p14="http://schemas.microsoft.com/office/powerpoint/2010/main">
    <mc:Choice Requires="p14">
      <p:transition p14:dur="10" advClick="0" advTm="0">
        <p:fade/>
      </p:transition>
    </mc:Choice>
    <mc:Fallback xmlns="">
      <p:transition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3008313" cy="762000"/>
          </a:xfrm>
        </p:spPr>
        <p:txBody>
          <a:bodyPr anchor="b"/>
          <a:lstStyle>
            <a:lvl1pPr algn="l" eaLnBrk="1" latinLnBrk="0" hangingPunct="1">
              <a:defRPr kumimoji="0" lang="fr-FR" sz="2000" b="1"/>
            </a:lvl1pPr>
          </a:lstStyle>
          <a:p>
            <a:pPr eaLnBrk="1" latinLnBrk="0" hangingPunct="1"/>
            <a:r>
              <a:rPr lang="fr-FR"/>
              <a:t>Cliquez et modifiez le titre</a:t>
            </a:r>
            <a:endParaRPr/>
          </a:p>
        </p:txBody>
      </p:sp>
      <p:sp>
        <p:nvSpPr>
          <p:cNvPr id="3" name="Content Placeholder 2"/>
          <p:cNvSpPr>
            <a:spLocks noGrp="1"/>
          </p:cNvSpPr>
          <p:nvPr>
            <p:ph idx="1"/>
          </p:nvPr>
        </p:nvSpPr>
        <p:spPr>
          <a:xfrm>
            <a:off x="3575050" y="914400"/>
            <a:ext cx="5111750" cy="5211763"/>
          </a:xfrm>
        </p:spPr>
        <p:txBody>
          <a:bodyPr>
            <a:normAutofit/>
          </a:bodyPr>
          <a:lstStyle>
            <a:lvl1pPr eaLnBrk="1" latinLnBrk="0" hangingPunct="1">
              <a:defRPr kumimoji="0" lang="fr-FR" sz="2800"/>
            </a:lvl1pPr>
            <a:lvl2pPr eaLnBrk="1" latinLnBrk="0" hangingPunct="1">
              <a:defRPr kumimoji="0" lang="fr-FR" sz="2400"/>
            </a:lvl2pPr>
            <a:lvl3pPr eaLnBrk="1" latinLnBrk="0" hangingPunct="1">
              <a:defRPr kumimoji="0" lang="fr-FR" sz="2000"/>
            </a:lvl3pPr>
            <a:lvl4pPr eaLnBrk="1" latinLnBrk="0" hangingPunct="1">
              <a:defRPr kumimoji="0" lang="fr-FR" sz="1800"/>
            </a:lvl4pPr>
            <a:lvl5pPr eaLnBrk="1" latinLnBrk="0" hangingPunct="1">
              <a:defRPr kumimoji="0" lang="fr-FR" sz="1800"/>
            </a:lvl5pPr>
            <a:lvl6pPr eaLnBrk="1" latinLnBrk="0" hangingPunct="1">
              <a:defRPr kumimoji="0" lang="fr-FR" sz="2000"/>
            </a:lvl6pPr>
            <a:lvl7pPr eaLnBrk="1" latinLnBrk="0" hangingPunct="1">
              <a:defRPr kumimoji="0" lang="fr-FR" sz="2000"/>
            </a:lvl7pPr>
            <a:lvl8pPr eaLnBrk="1" latinLnBrk="0" hangingPunct="1">
              <a:defRPr kumimoji="0" lang="fr-FR" sz="2000"/>
            </a:lvl8pPr>
            <a:lvl9pPr eaLnBrk="1" latinLnBrk="0" hangingPunct="1">
              <a:defRPr kumimoji="0" lang="fr-FR" sz="2000"/>
            </a:lvl9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4" name="Text Placeholder 3"/>
          <p:cNvSpPr>
            <a:spLocks noGrp="1"/>
          </p:cNvSpPr>
          <p:nvPr>
            <p:ph type="body" sz="half" idx="2"/>
          </p:nvPr>
        </p:nvSpPr>
        <p:spPr>
          <a:xfrm>
            <a:off x="457200" y="1752600"/>
            <a:ext cx="3008313" cy="4373563"/>
          </a:xfrm>
        </p:spPr>
        <p:txBody>
          <a:bodyPr/>
          <a:lstStyle>
            <a:lvl1pPr marL="0" indent="0" eaLnBrk="1" latinLnBrk="0" hangingPunct="1">
              <a:buNone/>
              <a:defRPr kumimoji="0" lang="fr-FR" sz="1400"/>
            </a:lvl1pPr>
            <a:lvl2pPr marL="457200" indent="0" eaLnBrk="1" latinLnBrk="0" hangingPunct="1">
              <a:buNone/>
              <a:defRPr kumimoji="0" lang="fr-FR" sz="1200"/>
            </a:lvl2pPr>
            <a:lvl3pPr marL="914400" indent="0" eaLnBrk="1" latinLnBrk="0" hangingPunct="1">
              <a:buNone/>
              <a:defRPr kumimoji="0" lang="fr-FR" sz="1000"/>
            </a:lvl3pPr>
            <a:lvl4pPr marL="1371600" indent="0" eaLnBrk="1" latinLnBrk="0" hangingPunct="1">
              <a:buNone/>
              <a:defRPr kumimoji="0" lang="fr-FR" sz="900"/>
            </a:lvl4pPr>
            <a:lvl5pPr marL="1828800" indent="0" eaLnBrk="1" latinLnBrk="0" hangingPunct="1">
              <a:buNone/>
              <a:defRPr kumimoji="0" lang="fr-FR" sz="900"/>
            </a:lvl5pPr>
            <a:lvl6pPr marL="2286000" indent="0" eaLnBrk="1" latinLnBrk="0" hangingPunct="1">
              <a:buNone/>
              <a:defRPr kumimoji="0" lang="fr-FR" sz="900"/>
            </a:lvl6pPr>
            <a:lvl7pPr marL="2743200" indent="0" eaLnBrk="1" latinLnBrk="0" hangingPunct="1">
              <a:buNone/>
              <a:defRPr kumimoji="0" lang="fr-FR" sz="900"/>
            </a:lvl7pPr>
            <a:lvl8pPr marL="3200400" indent="0" eaLnBrk="1" latinLnBrk="0" hangingPunct="1">
              <a:buNone/>
              <a:defRPr kumimoji="0" lang="fr-FR" sz="900"/>
            </a:lvl8pPr>
            <a:lvl9pPr marL="3657600" indent="0" eaLnBrk="1" latinLnBrk="0" hangingPunct="1">
              <a:buNone/>
              <a:defRPr kumimoji="0" lang="fr-FR" sz="900"/>
            </a:lvl9pPr>
          </a:lstStyle>
          <a:p>
            <a:pPr lvl="0" eaLnBrk="1" latinLnBrk="0" hangingPunct="1"/>
            <a:r>
              <a:rPr lang="fr-FR"/>
              <a:t>Cliquez pour modifier les styles du texte du masque</a:t>
            </a:r>
          </a:p>
        </p:txBody>
      </p:sp>
      <p:sp>
        <p:nvSpPr>
          <p:cNvPr id="5" name="Date Placeholder 4"/>
          <p:cNvSpPr>
            <a:spLocks noGrp="1"/>
          </p:cNvSpPr>
          <p:nvPr>
            <p:ph type="dt" sz="half" idx="10"/>
          </p:nvPr>
        </p:nvSpPr>
        <p:spPr/>
        <p:txBody>
          <a:bodyPr/>
          <a:lstStyle/>
          <a:p>
            <a:fld id="{A0CACC38-6DC8-4B47-B818-E8F130520A1B}" type="datetime1">
              <a:rPr lang="fr-FR" smtClean="0"/>
              <a:t>16/09/2024</a:t>
            </a:fld>
            <a:endParaRPr kumimoji="0" lang="fr-FR"/>
          </a:p>
        </p:txBody>
      </p:sp>
      <p:sp>
        <p:nvSpPr>
          <p:cNvPr id="6" name="Footer Placeholder 5"/>
          <p:cNvSpPr>
            <a:spLocks noGrp="1"/>
          </p:cNvSpPr>
          <p:nvPr>
            <p:ph type="ftr" sz="quarter" idx="11"/>
          </p:nvPr>
        </p:nvSpPr>
        <p:spPr/>
        <p:txBody>
          <a:bodyPr/>
          <a:lstStyle/>
          <a:p>
            <a:r>
              <a:rPr kumimoji="0" lang="fr-FR"/>
              <a:t>Caroline Courteville - Coordinatrice Section Montagne Pisteur - LP St Michel de Maurienne</a:t>
            </a:r>
          </a:p>
        </p:txBody>
      </p:sp>
      <p:sp>
        <p:nvSpPr>
          <p:cNvPr id="7" name="Slide Number Placeholder 6"/>
          <p:cNvSpPr>
            <a:spLocks noGrp="1"/>
          </p:cNvSpPr>
          <p:nvPr>
            <p:ph type="sldNum" sz="quarter" idx="12"/>
          </p:nvPr>
        </p:nvSpPr>
        <p:spPr/>
        <p:txBody>
          <a:bodyPr/>
          <a:lstStyle/>
          <a:p>
            <a:fld id="{515FC477-0A05-4F3E-8EE9-E015C9089D56}" type="slidenum">
              <a:rPr/>
              <a:pPr/>
              <a:t>‹N°›</a:t>
            </a:fld>
            <a:endParaRPr kumimoji="0" lang="fr-FR"/>
          </a:p>
        </p:txBody>
      </p:sp>
    </p:spTree>
  </p:cSld>
  <p:clrMapOvr>
    <a:masterClrMapping/>
  </p:clrMapOvr>
  <mc:AlternateContent xmlns:mc="http://schemas.openxmlformats.org/markup-compatibility/2006" xmlns:p14="http://schemas.microsoft.com/office/powerpoint/2010/main">
    <mc:Choice Requires="p14">
      <p:transition p14:dur="10" advClick="0" advTm="0">
        <p:fade/>
      </p:transition>
    </mc:Choice>
    <mc:Fallback xmlns="">
      <p:transition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eaLnBrk="1" latinLnBrk="0" hangingPunct="1">
              <a:defRPr kumimoji="0" lang="fr-FR" sz="2000" b="1"/>
            </a:lvl1pPr>
          </a:lstStyle>
          <a:p>
            <a:pPr eaLnBrk="1" latinLnBrk="0" hangingPunct="1"/>
            <a:r>
              <a:rPr lang="fr-FR"/>
              <a:t>Cliquez et modifiez le titre</a:t>
            </a:r>
            <a:endParaRPr/>
          </a:p>
        </p:txBody>
      </p:sp>
      <p:sp>
        <p:nvSpPr>
          <p:cNvPr id="3" name="Picture Placeholder 2"/>
          <p:cNvSpPr>
            <a:spLocks noGrp="1"/>
          </p:cNvSpPr>
          <p:nvPr>
            <p:ph type="pic" idx="1"/>
          </p:nvPr>
        </p:nvSpPr>
        <p:spPr>
          <a:xfrm>
            <a:off x="1792288" y="612775"/>
            <a:ext cx="5486400" cy="4114800"/>
          </a:xfrm>
        </p:spPr>
        <p:txBody>
          <a:bodyPr/>
          <a:lstStyle>
            <a:lvl1pPr marL="0" indent="0" eaLnBrk="1" latinLnBrk="0" hangingPunct="1">
              <a:buNone/>
              <a:defRPr kumimoji="0" lang="fr-FR" sz="3200"/>
            </a:lvl1pPr>
            <a:lvl2pPr marL="457200" indent="0" eaLnBrk="1" latinLnBrk="0" hangingPunct="1">
              <a:buNone/>
              <a:defRPr kumimoji="0" lang="fr-FR" sz="2800"/>
            </a:lvl2pPr>
            <a:lvl3pPr marL="914400" indent="0" eaLnBrk="1" latinLnBrk="0" hangingPunct="1">
              <a:buNone/>
              <a:defRPr kumimoji="0" lang="fr-FR" sz="2400"/>
            </a:lvl3pPr>
            <a:lvl4pPr marL="1371600" indent="0" eaLnBrk="1" latinLnBrk="0" hangingPunct="1">
              <a:buNone/>
              <a:defRPr kumimoji="0" lang="fr-FR" sz="2000"/>
            </a:lvl4pPr>
            <a:lvl5pPr marL="1828800" indent="0" eaLnBrk="1" latinLnBrk="0" hangingPunct="1">
              <a:buNone/>
              <a:defRPr kumimoji="0" lang="fr-FR" sz="2000"/>
            </a:lvl5pPr>
            <a:lvl6pPr marL="2286000" indent="0" eaLnBrk="1" latinLnBrk="0" hangingPunct="1">
              <a:buNone/>
              <a:defRPr kumimoji="0" lang="fr-FR" sz="2000"/>
            </a:lvl6pPr>
            <a:lvl7pPr marL="2743200" indent="0" eaLnBrk="1" latinLnBrk="0" hangingPunct="1">
              <a:buNone/>
              <a:defRPr kumimoji="0" lang="fr-FR" sz="2000"/>
            </a:lvl7pPr>
            <a:lvl8pPr marL="3200400" indent="0" eaLnBrk="1" latinLnBrk="0" hangingPunct="1">
              <a:buNone/>
              <a:defRPr kumimoji="0" lang="fr-FR" sz="2000"/>
            </a:lvl8pPr>
            <a:lvl9pPr marL="3657600" indent="0" eaLnBrk="1" latinLnBrk="0" hangingPunct="1">
              <a:buNone/>
              <a:defRPr kumimoji="0" lang="fr-FR" sz="2000"/>
            </a:lvl9pPr>
          </a:lstStyle>
          <a:p>
            <a:pPr eaLnBrk="1" latinLnBrk="0" hangingPunct="1"/>
            <a:r>
              <a:rPr lang="fr-FR"/>
              <a:t>Faire glisser l'image vers l'espace réservé ou cliquer sur l'icône pour l'ajouter</a:t>
            </a:r>
            <a:endParaRPr/>
          </a:p>
        </p:txBody>
      </p:sp>
      <p:sp>
        <p:nvSpPr>
          <p:cNvPr id="4" name="Text Placeholder 3"/>
          <p:cNvSpPr>
            <a:spLocks noGrp="1"/>
          </p:cNvSpPr>
          <p:nvPr>
            <p:ph type="body" sz="half" idx="2"/>
          </p:nvPr>
        </p:nvSpPr>
        <p:spPr>
          <a:xfrm>
            <a:off x="1792288" y="5367338"/>
            <a:ext cx="5486400" cy="804862"/>
          </a:xfrm>
        </p:spPr>
        <p:txBody>
          <a:bodyPr/>
          <a:lstStyle>
            <a:lvl1pPr marL="0" indent="0" eaLnBrk="1" latinLnBrk="0" hangingPunct="1">
              <a:buNone/>
              <a:defRPr kumimoji="0" lang="fr-FR" sz="1400"/>
            </a:lvl1pPr>
            <a:lvl2pPr marL="457200" indent="0" eaLnBrk="1" latinLnBrk="0" hangingPunct="1">
              <a:buNone/>
              <a:defRPr kumimoji="0" lang="fr-FR" sz="1200"/>
            </a:lvl2pPr>
            <a:lvl3pPr marL="914400" indent="0" eaLnBrk="1" latinLnBrk="0" hangingPunct="1">
              <a:buNone/>
              <a:defRPr kumimoji="0" lang="fr-FR" sz="1000"/>
            </a:lvl3pPr>
            <a:lvl4pPr marL="1371600" indent="0" eaLnBrk="1" latinLnBrk="0" hangingPunct="1">
              <a:buNone/>
              <a:defRPr kumimoji="0" lang="fr-FR" sz="900"/>
            </a:lvl4pPr>
            <a:lvl5pPr marL="1828800" indent="0" eaLnBrk="1" latinLnBrk="0" hangingPunct="1">
              <a:buNone/>
              <a:defRPr kumimoji="0" lang="fr-FR" sz="900"/>
            </a:lvl5pPr>
            <a:lvl6pPr marL="2286000" indent="0" eaLnBrk="1" latinLnBrk="0" hangingPunct="1">
              <a:buNone/>
              <a:defRPr kumimoji="0" lang="fr-FR" sz="900"/>
            </a:lvl6pPr>
            <a:lvl7pPr marL="2743200" indent="0" eaLnBrk="1" latinLnBrk="0" hangingPunct="1">
              <a:buNone/>
              <a:defRPr kumimoji="0" lang="fr-FR" sz="900"/>
            </a:lvl7pPr>
            <a:lvl8pPr marL="3200400" indent="0" eaLnBrk="1" latinLnBrk="0" hangingPunct="1">
              <a:buNone/>
              <a:defRPr kumimoji="0" lang="fr-FR" sz="900"/>
            </a:lvl8pPr>
            <a:lvl9pPr marL="3657600" indent="0" eaLnBrk="1" latinLnBrk="0" hangingPunct="1">
              <a:buNone/>
              <a:defRPr kumimoji="0" lang="fr-FR" sz="900"/>
            </a:lvl9pPr>
          </a:lstStyle>
          <a:p>
            <a:pPr lvl="0" eaLnBrk="1" latinLnBrk="0" hangingPunct="1"/>
            <a:r>
              <a:rPr lang="fr-FR"/>
              <a:t>Cliquez pour modifier les styles du texte du masque</a:t>
            </a:r>
          </a:p>
        </p:txBody>
      </p:sp>
      <p:sp>
        <p:nvSpPr>
          <p:cNvPr id="5" name="Date Placeholder 4"/>
          <p:cNvSpPr>
            <a:spLocks noGrp="1"/>
          </p:cNvSpPr>
          <p:nvPr>
            <p:ph type="dt" sz="half" idx="10"/>
          </p:nvPr>
        </p:nvSpPr>
        <p:spPr/>
        <p:txBody>
          <a:bodyPr/>
          <a:lstStyle/>
          <a:p>
            <a:fld id="{2A110BC6-9783-4551-A25B-A331618D0CD6}" type="datetime1">
              <a:rPr lang="fr-FR" smtClean="0"/>
              <a:t>16/09/2024</a:t>
            </a:fld>
            <a:endParaRPr kumimoji="0" lang="fr-FR"/>
          </a:p>
        </p:txBody>
      </p:sp>
      <p:sp>
        <p:nvSpPr>
          <p:cNvPr id="6" name="Footer Placeholder 5"/>
          <p:cNvSpPr>
            <a:spLocks noGrp="1"/>
          </p:cNvSpPr>
          <p:nvPr>
            <p:ph type="ftr" sz="quarter" idx="11"/>
          </p:nvPr>
        </p:nvSpPr>
        <p:spPr/>
        <p:txBody>
          <a:bodyPr/>
          <a:lstStyle/>
          <a:p>
            <a:r>
              <a:rPr kumimoji="0" lang="fr-FR"/>
              <a:t>Caroline Courteville - Coordinatrice Section Montagne Pisteur - LP St Michel de Maurienne</a:t>
            </a:r>
          </a:p>
        </p:txBody>
      </p:sp>
      <p:sp>
        <p:nvSpPr>
          <p:cNvPr id="7" name="Slide Number Placeholder 6"/>
          <p:cNvSpPr>
            <a:spLocks noGrp="1"/>
          </p:cNvSpPr>
          <p:nvPr>
            <p:ph type="sldNum" sz="quarter" idx="12"/>
          </p:nvPr>
        </p:nvSpPr>
        <p:spPr/>
        <p:txBody>
          <a:bodyPr/>
          <a:lstStyle/>
          <a:p>
            <a:fld id="{515FC477-0A05-4F3E-8EE9-E015C9089D56}" type="slidenum">
              <a:rPr/>
              <a:pPr/>
              <a:t>‹N°›</a:t>
            </a:fld>
            <a:endParaRPr kumimoji="0" lang="fr-FR"/>
          </a:p>
        </p:txBody>
      </p:sp>
    </p:spTree>
  </p:cSld>
  <p:clrMapOvr>
    <a:masterClrMapping/>
  </p:clrMapOvr>
  <mc:AlternateContent xmlns:mc="http://schemas.openxmlformats.org/markup-compatibility/2006" xmlns:p14="http://schemas.microsoft.com/office/powerpoint/2010/main">
    <mc:Choice Requires="p14">
      <p:transition p14:dur="10" advClick="0" advTm="0">
        <p:fade/>
      </p:transition>
    </mc:Choice>
    <mc:Fallback xmlns="">
      <p:transition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14400"/>
            <a:ext cx="8229600" cy="914400"/>
          </a:xfrm>
          <a:prstGeom prst="rect">
            <a:avLst/>
          </a:prstGeom>
        </p:spPr>
        <p:txBody>
          <a:bodyPr vert="horz" lIns="91440" tIns="45720" rIns="91440" bIns="45720" rtlCol="0" anchor="ctr">
            <a:normAutofit/>
          </a:bodyPr>
          <a:lstStyle/>
          <a:p>
            <a:pPr eaLnBrk="1" latinLnBrk="0" hangingPunct="1"/>
            <a:r>
              <a:rPr kumimoji="0" lang="fr-FR"/>
              <a:t>Cliquez et modifiez le titre</a:t>
            </a:r>
            <a:endParaRPr kumimoji="0" lang="en-US"/>
          </a:p>
        </p:txBody>
      </p:sp>
      <p:sp>
        <p:nvSpPr>
          <p:cNvPr id="3" name="Text Placeholder 2"/>
          <p:cNvSpPr>
            <a:spLocks noGrp="1"/>
          </p:cNvSpPr>
          <p:nvPr>
            <p:ph type="body" idx="1"/>
          </p:nvPr>
        </p:nvSpPr>
        <p:spPr>
          <a:xfrm>
            <a:off x="457200" y="1828800"/>
            <a:ext cx="8229600" cy="4297363"/>
          </a:xfrm>
          <a:prstGeom prst="rect">
            <a:avLst/>
          </a:prstGeom>
        </p:spPr>
        <p:txBody>
          <a:bodyPr vert="horz" lIns="91440" tIns="45720" rIns="91440" bIns="45720" rtlCol="0">
            <a:normAutofit/>
          </a:bodyPr>
          <a:lstStyle/>
          <a:p>
            <a:pPr lvl="0" eaLnBrk="1" latinLnBrk="0" hangingPunct="1"/>
            <a:r>
              <a:rPr kumimoji="0" lang="fr-FR"/>
              <a:t>Cliquez pour modifier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latinLnBrk="0" hangingPunct="1">
              <a:defRPr kumimoji="0" lang="fr-FR" sz="1200">
                <a:solidFill>
                  <a:schemeClr val="tx1">
                    <a:tint val="75000"/>
                  </a:schemeClr>
                </a:solidFill>
              </a:defRPr>
            </a:lvl1pPr>
          </a:lstStyle>
          <a:p>
            <a:fld id="{EF2ECCB7-B0E1-46AA-AE10-31A50A650C0F}" type="datetime1">
              <a:rPr lang="fr-FR" smtClean="0"/>
              <a:t>16/09/2024</a:t>
            </a:fld>
            <a:endParaRPr kumimoji="0"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latinLnBrk="0" hangingPunct="1">
              <a:defRPr kumimoji="0" lang="fr-FR" sz="1200">
                <a:solidFill>
                  <a:schemeClr val="tx1">
                    <a:tint val="75000"/>
                  </a:schemeClr>
                </a:solidFill>
              </a:defRPr>
            </a:lvl1pPr>
          </a:lstStyle>
          <a:p>
            <a:r>
              <a:rPr kumimoji="0" lang="fr-FR"/>
              <a:t>Caroline Courteville - Coordinatrice Section Montagne Pisteur - LP St Michel de Maurienne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latinLnBrk="0" hangingPunct="1">
              <a:defRPr kumimoji="0" lang="fr-FR" sz="1200">
                <a:solidFill>
                  <a:schemeClr val="tx1">
                    <a:tint val="75000"/>
                  </a:schemeClr>
                </a:solidFill>
              </a:defRPr>
            </a:lvl1pPr>
          </a:lstStyle>
          <a:p>
            <a:fld id="{515FC477-0A05-4F3E-8EE9-E015C9089D56}" type="slidenum">
              <a:rPr/>
              <a:pPr/>
              <a:t>‹N°›</a:t>
            </a:fld>
            <a:endParaRPr kumimoji="0" lang="fr-FR"/>
          </a:p>
        </p:txBody>
      </p:sp>
      <p:pic>
        <p:nvPicPr>
          <p:cNvPr id="7" name="Picture 6"/>
          <p:cNvPicPr>
            <a:picLocks noChangeAspect="1"/>
          </p:cNvPicPr>
          <p:nvPr/>
        </p:nvPicPr>
        <p:blipFill rotWithShape="1">
          <a:blip r:embed="rId13" cstate="email">
            <a:extLst>
              <a:ext uri="{28A0092B-C50C-407E-A947-70E740481C1C}">
                <a14:useLocalDpi xmlns:a14="http://schemas.microsoft.com/office/drawing/2010/main"/>
              </a:ext>
            </a:extLst>
          </a:blip>
          <a:srcRect l="-144"/>
          <a:stretch/>
        </p:blipFill>
        <p:spPr>
          <a:xfrm>
            <a:off x="-13251" y="0"/>
            <a:ext cx="9157252" cy="6604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Click="0" advTm="0">
        <p:fade/>
      </p:transition>
    </mc:Choice>
    <mc:Fallback xmlns="">
      <p:transition advClick="0" advTm="0">
        <p:fade/>
      </p:transition>
    </mc:Fallback>
  </mc:AlternateContent>
  <p:hf sldNum="0" hdr="0" dt="0"/>
  <p:txStyles>
    <p:titleStyle>
      <a:lvl1pPr algn="l" defTabSz="914400" rtl="0" eaLnBrk="1" latinLnBrk="0" hangingPunct="1">
        <a:spcBef>
          <a:spcPct val="0"/>
        </a:spcBef>
        <a:buNone/>
        <a:defRPr kumimoji="0" lang="fr-FR"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0" lang="fr-F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0" lang="fr-F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lang="fr-F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lang="fr-F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lang="fr-F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fr-F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fr-F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fr-F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fr-FR" sz="2000" kern="1200">
          <a:solidFill>
            <a:schemeClr val="tx1"/>
          </a:solidFill>
          <a:latin typeface="+mn-lt"/>
          <a:ea typeface="+mn-ea"/>
          <a:cs typeface="+mn-cs"/>
        </a:defRPr>
      </a:lvl9pPr>
    </p:bodyStyle>
    <p:otherStyle>
      <a:defPPr>
        <a:defRPr kumimoji="0" lang="fr-FR"/>
      </a:defPPr>
      <a:lvl1pPr marL="0" algn="l" defTabSz="914400" rtl="0" eaLnBrk="1" latinLnBrk="0" hangingPunct="1">
        <a:defRPr kumimoji="0" lang="fr-FR" sz="1800" kern="1200">
          <a:solidFill>
            <a:schemeClr val="tx1"/>
          </a:solidFill>
          <a:latin typeface="+mn-lt"/>
          <a:ea typeface="+mn-ea"/>
          <a:cs typeface="+mn-cs"/>
        </a:defRPr>
      </a:lvl1pPr>
      <a:lvl2pPr marL="457200" algn="l" defTabSz="914400" rtl="0" eaLnBrk="1" latinLnBrk="0" hangingPunct="1">
        <a:defRPr kumimoji="0" lang="fr-FR" sz="1800" kern="1200">
          <a:solidFill>
            <a:schemeClr val="tx1"/>
          </a:solidFill>
          <a:latin typeface="+mn-lt"/>
          <a:ea typeface="+mn-ea"/>
          <a:cs typeface="+mn-cs"/>
        </a:defRPr>
      </a:lvl2pPr>
      <a:lvl3pPr marL="914400" algn="l" defTabSz="914400" rtl="0" eaLnBrk="1" latinLnBrk="0" hangingPunct="1">
        <a:defRPr kumimoji="0" lang="fr-FR" sz="1800" kern="1200">
          <a:solidFill>
            <a:schemeClr val="tx1"/>
          </a:solidFill>
          <a:latin typeface="+mn-lt"/>
          <a:ea typeface="+mn-ea"/>
          <a:cs typeface="+mn-cs"/>
        </a:defRPr>
      </a:lvl3pPr>
      <a:lvl4pPr marL="1371600" algn="l" defTabSz="914400" rtl="0" eaLnBrk="1" latinLnBrk="0" hangingPunct="1">
        <a:defRPr kumimoji="0" lang="fr-FR" sz="1800" kern="1200">
          <a:solidFill>
            <a:schemeClr val="tx1"/>
          </a:solidFill>
          <a:latin typeface="+mn-lt"/>
          <a:ea typeface="+mn-ea"/>
          <a:cs typeface="+mn-cs"/>
        </a:defRPr>
      </a:lvl4pPr>
      <a:lvl5pPr marL="1828800" algn="l" defTabSz="914400" rtl="0" eaLnBrk="1" latinLnBrk="0" hangingPunct="1">
        <a:defRPr kumimoji="0" lang="fr-FR" sz="1800" kern="1200">
          <a:solidFill>
            <a:schemeClr val="tx1"/>
          </a:solidFill>
          <a:latin typeface="+mn-lt"/>
          <a:ea typeface="+mn-ea"/>
          <a:cs typeface="+mn-cs"/>
        </a:defRPr>
      </a:lvl5pPr>
      <a:lvl6pPr marL="2286000" algn="l" defTabSz="914400" rtl="0" eaLnBrk="1" latinLnBrk="0" hangingPunct="1">
        <a:defRPr kumimoji="0" lang="fr-FR" sz="1800" kern="1200">
          <a:solidFill>
            <a:schemeClr val="tx1"/>
          </a:solidFill>
          <a:latin typeface="+mn-lt"/>
          <a:ea typeface="+mn-ea"/>
          <a:cs typeface="+mn-cs"/>
        </a:defRPr>
      </a:lvl6pPr>
      <a:lvl7pPr marL="2743200" algn="l" defTabSz="914400" rtl="0" eaLnBrk="1" latinLnBrk="0" hangingPunct="1">
        <a:defRPr kumimoji="0" lang="fr-FR" sz="1800" kern="1200">
          <a:solidFill>
            <a:schemeClr val="tx1"/>
          </a:solidFill>
          <a:latin typeface="+mn-lt"/>
          <a:ea typeface="+mn-ea"/>
          <a:cs typeface="+mn-cs"/>
        </a:defRPr>
      </a:lvl7pPr>
      <a:lvl8pPr marL="3200400" algn="l" defTabSz="914400" rtl="0" eaLnBrk="1" latinLnBrk="0" hangingPunct="1">
        <a:defRPr kumimoji="0" lang="fr-FR" sz="1800" kern="1200">
          <a:solidFill>
            <a:schemeClr val="tx1"/>
          </a:solidFill>
          <a:latin typeface="+mn-lt"/>
          <a:ea typeface="+mn-ea"/>
          <a:cs typeface="+mn-cs"/>
        </a:defRPr>
      </a:lvl8pPr>
      <a:lvl9pPr marL="3657600" algn="l" defTabSz="914400" rtl="0" eaLnBrk="1" latinLnBrk="0" hangingPunct="1">
        <a:defRPr kumimoji="0" lang="fr-F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1.jpe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diagramColors" Target="../diagrams/colors1.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26.jpe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8.xml"/><Relationship Id="rId7" Type="http://schemas.openxmlformats.org/officeDocument/2006/relationships/diagramColors" Target="../diagrams/colors2.xml"/><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9.xml"/><Relationship Id="rId7"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40.png"/><Relationship Id="rId4" Type="http://schemas.openxmlformats.org/officeDocument/2006/relationships/hyperlink" Target="https://www.ensa.sports.gouv.fr/sites/default/files/2024-01/Liste%20de%20courses%202025%20nouveau%20cursus.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3.xml"/><Relationship Id="rId7" Type="http://schemas.openxmlformats.org/officeDocument/2006/relationships/diagramColors" Target="../diagrams/colors4.xml"/><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mailto:caroline.courteville@ac-grenoble.fr"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legifrance.gouv.fr/jorf/id/JORFTEXT000048881009" TargetMode="Externa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323528" y="980728"/>
            <a:ext cx="8229600" cy="827383"/>
          </a:xfrm>
        </p:spPr>
        <p:txBody>
          <a:bodyPr>
            <a:normAutofit fontScale="90000"/>
          </a:bodyPr>
          <a:lstStyle/>
          <a:p>
            <a:pPr algn="ctr"/>
            <a:r>
              <a:rPr lang="fr-FR" sz="4400" b="1" dirty="0"/>
              <a:t>LA FORMATION MONTAGNE      </a:t>
            </a:r>
            <a:br>
              <a:rPr lang="fr-FR" sz="4400" b="1" dirty="0"/>
            </a:br>
            <a:br>
              <a:rPr lang="fr-FR" dirty="0"/>
            </a:br>
            <a:br>
              <a:rPr lang="fr-FR" b="1" dirty="0"/>
            </a:br>
            <a:endParaRPr lang="fr-FR" dirty="0"/>
          </a:p>
        </p:txBody>
      </p:sp>
      <p:pic>
        <p:nvPicPr>
          <p:cNvPr id="5" name="Image 4" descr="LOGO%20ST%20MICHEL2"/>
          <p:cNvPicPr/>
          <p:nvPr/>
        </p:nvPicPr>
        <p:blipFill>
          <a:blip r:embed="rId4" cstate="print"/>
          <a:srcRect/>
          <a:stretch>
            <a:fillRect/>
          </a:stretch>
        </p:blipFill>
        <p:spPr bwMode="auto">
          <a:xfrm>
            <a:off x="26819" y="2060849"/>
            <a:ext cx="2540685" cy="1722512"/>
          </a:xfrm>
          <a:prstGeom prst="rect">
            <a:avLst/>
          </a:prstGeom>
          <a:noFill/>
          <a:ln w="9525">
            <a:noFill/>
            <a:miter lim="800000"/>
            <a:headEnd/>
            <a:tailEnd/>
          </a:ln>
        </p:spPr>
      </p:pic>
      <p:pic>
        <p:nvPicPr>
          <p:cNvPr id="4" name="Image 3">
            <a:extLst>
              <a:ext uri="{FF2B5EF4-FFF2-40B4-BE49-F238E27FC236}">
                <a16:creationId xmlns:a16="http://schemas.microsoft.com/office/drawing/2014/main" id="{6B25CB4E-79AE-4BE1-8428-3378EA279DA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717658" y="2276872"/>
            <a:ext cx="4512501" cy="3384376"/>
          </a:xfrm>
          <a:prstGeom prst="rect">
            <a:avLst/>
          </a:prstGeom>
        </p:spPr>
      </p:pic>
      <p:pic>
        <p:nvPicPr>
          <p:cNvPr id="14" name="Image 13">
            <a:extLst>
              <a:ext uri="{FF2B5EF4-FFF2-40B4-BE49-F238E27FC236}">
                <a16:creationId xmlns:a16="http://schemas.microsoft.com/office/drawing/2014/main" id="{C80EB237-1602-4CF7-86A2-2FBBD0E1E012}"/>
              </a:ext>
            </a:extLst>
          </p:cNvPr>
          <p:cNvPicPr>
            <a:picLocks noChangeAspect="1"/>
          </p:cNvPicPr>
          <p:nvPr/>
        </p:nvPicPr>
        <p:blipFill>
          <a:blip r:embed="rId6"/>
          <a:stretch>
            <a:fillRect/>
          </a:stretch>
        </p:blipFill>
        <p:spPr>
          <a:xfrm>
            <a:off x="138954" y="4637154"/>
            <a:ext cx="2848870" cy="2136653"/>
          </a:xfrm>
          <a:prstGeom prst="rect">
            <a:avLst/>
          </a:prstGeom>
        </p:spPr>
      </p:pic>
      <p:pic>
        <p:nvPicPr>
          <p:cNvPr id="16" name="Image 15">
            <a:extLst>
              <a:ext uri="{FF2B5EF4-FFF2-40B4-BE49-F238E27FC236}">
                <a16:creationId xmlns:a16="http://schemas.microsoft.com/office/drawing/2014/main" id="{53949E19-AAC9-4071-84AA-0A4B8B1A179C}"/>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590839" y="4963151"/>
            <a:ext cx="2414208" cy="1810656"/>
          </a:xfrm>
          <a:prstGeom prst="rect">
            <a:avLst/>
          </a:prstGeom>
        </p:spPr>
      </p:pic>
      <p:sp>
        <p:nvSpPr>
          <p:cNvPr id="2" name="Espace réservé du pied de page 1">
            <a:extLst>
              <a:ext uri="{FF2B5EF4-FFF2-40B4-BE49-F238E27FC236}">
                <a16:creationId xmlns:a16="http://schemas.microsoft.com/office/drawing/2014/main" id="{93EA3713-F4CA-4676-8C10-849E0984AED8}"/>
              </a:ext>
            </a:extLst>
          </p:cNvPr>
          <p:cNvSpPr>
            <a:spLocks noGrp="1"/>
          </p:cNvSpPr>
          <p:nvPr>
            <p:ph type="ftr" sz="quarter" idx="11"/>
          </p:nvPr>
        </p:nvSpPr>
        <p:spPr>
          <a:xfrm>
            <a:off x="3097143" y="5913986"/>
            <a:ext cx="3384376" cy="628179"/>
          </a:xfrm>
        </p:spPr>
        <p:txBody>
          <a:bodyPr/>
          <a:lstStyle/>
          <a:p>
            <a:r>
              <a:rPr kumimoji="0" lang="fr-FR" dirty="0"/>
              <a:t>Caroline </a:t>
            </a:r>
            <a:r>
              <a:rPr kumimoji="0" lang="fr-FR" dirty="0" err="1"/>
              <a:t>Courteville</a:t>
            </a:r>
            <a:r>
              <a:rPr kumimoji="0" lang="fr-FR" dirty="0"/>
              <a:t> </a:t>
            </a:r>
          </a:p>
          <a:p>
            <a:r>
              <a:rPr kumimoji="0" lang="fr-FR" dirty="0"/>
              <a:t>Coordinatrice Section Montagne/ HM/ Pisteur </a:t>
            </a:r>
          </a:p>
          <a:p>
            <a:r>
              <a:rPr kumimoji="0" lang="fr-FR" dirty="0"/>
              <a:t>LP St Michel de Maurienne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Click="0" advTm="12463">
        <p:fade/>
      </p:transition>
    </mc:Choice>
    <mc:Fallback xmlns="">
      <p:transition advClick="0" advTm="12463">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018811708"/>
              </p:ext>
            </p:extLst>
          </p:nvPr>
        </p:nvGraphicFramePr>
        <p:xfrm>
          <a:off x="221085" y="980728"/>
          <a:ext cx="8486776" cy="5040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457200" y="404438"/>
            <a:ext cx="8229600" cy="576290"/>
          </a:xfrm>
          <a:ln>
            <a:solidFill>
              <a:schemeClr val="tx1"/>
            </a:solidFill>
          </a:ln>
        </p:spPr>
        <p:txBody>
          <a:bodyPr>
            <a:normAutofit fontScale="90000"/>
          </a:bodyPr>
          <a:lstStyle/>
          <a:p>
            <a:pPr algn="ctr"/>
            <a:r>
              <a:rPr lang="fr-FR" sz="3200" b="1" dirty="0"/>
              <a:t>FORMATION AMM au LP </a:t>
            </a:r>
          </a:p>
        </p:txBody>
      </p:sp>
      <p:sp>
        <p:nvSpPr>
          <p:cNvPr id="7" name="Éclair 6"/>
          <p:cNvSpPr/>
          <p:nvPr/>
        </p:nvSpPr>
        <p:spPr>
          <a:xfrm>
            <a:off x="1835696" y="3741350"/>
            <a:ext cx="720080" cy="36004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Éclair 7"/>
          <p:cNvSpPr/>
          <p:nvPr/>
        </p:nvSpPr>
        <p:spPr>
          <a:xfrm>
            <a:off x="4704758" y="3553385"/>
            <a:ext cx="720080" cy="288032"/>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Éclair 8"/>
          <p:cNvSpPr/>
          <p:nvPr/>
        </p:nvSpPr>
        <p:spPr>
          <a:xfrm>
            <a:off x="7380312" y="3201841"/>
            <a:ext cx="648072" cy="626368"/>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droite 12"/>
          <p:cNvSpPr/>
          <p:nvPr/>
        </p:nvSpPr>
        <p:spPr>
          <a:xfrm>
            <a:off x="899592" y="5949280"/>
            <a:ext cx="7560840" cy="908720"/>
          </a:xfrm>
          <a:prstGeom prst="rightArrow">
            <a:avLst>
              <a:gd name="adj1" fmla="val 64173"/>
              <a:gd name="adj2" fmla="val 5000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dirty="0">
                <a:solidFill>
                  <a:schemeClr val="tx1"/>
                </a:solidFill>
              </a:rPr>
              <a:t>DONC PROGRESSIVE SPECIALISATION ET DEVELOPPEMENT DES COMPETENCES / EXPERIENCE MONTAGNE</a:t>
            </a:r>
          </a:p>
        </p:txBody>
      </p:sp>
      <p:sp>
        <p:nvSpPr>
          <p:cNvPr id="10" name="Espace réservé du pied de page 3">
            <a:extLst>
              <a:ext uri="{FF2B5EF4-FFF2-40B4-BE49-F238E27FC236}">
                <a16:creationId xmlns:a16="http://schemas.microsoft.com/office/drawing/2014/main" id="{20ABFEC9-4D9F-4D48-9A5B-8DE7DE15652B}"/>
              </a:ext>
            </a:extLst>
          </p:cNvPr>
          <p:cNvSpPr>
            <a:spLocks noGrp="1"/>
          </p:cNvSpPr>
          <p:nvPr>
            <p:ph type="ftr" sz="quarter" idx="11"/>
          </p:nvPr>
        </p:nvSpPr>
        <p:spPr>
          <a:xfrm>
            <a:off x="570384" y="6597578"/>
            <a:ext cx="8003232" cy="365125"/>
          </a:xfrm>
        </p:spPr>
        <p:txBody>
          <a:bodyPr/>
          <a:lstStyle/>
          <a:p>
            <a:r>
              <a:rPr kumimoji="0" lang="fr-FR" dirty="0"/>
              <a:t>Caroline Courteville</a:t>
            </a:r>
            <a:r>
              <a:rPr lang="fr-FR" dirty="0"/>
              <a:t>  - </a:t>
            </a:r>
            <a:r>
              <a:rPr kumimoji="0" lang="fr-FR" dirty="0"/>
              <a:t>Coordinatrice Section Montagne / HM/ Pisteur -LP St Michel de Maurienne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Click="0" advTm="59867">
        <p:fade/>
      </p:transition>
    </mc:Choice>
    <mc:Fallback xmlns="">
      <p:transition advClick="0" advTm="5986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graphicEl>
                                              <a:dgm id="{372AB35D-7F85-4F08-9397-AA61FB00442A}"/>
                                            </p:graphicEl>
                                          </p:spTgt>
                                        </p:tgtEl>
                                        <p:attrNameLst>
                                          <p:attrName>style.visibility</p:attrName>
                                        </p:attrNameLst>
                                      </p:cBhvr>
                                      <p:to>
                                        <p:strVal val="visible"/>
                                      </p:to>
                                    </p:set>
                                    <p:anim calcmode="lin" valueType="num">
                                      <p:cBhvr>
                                        <p:cTn id="7" dur="1000" fill="hold"/>
                                        <p:tgtEl>
                                          <p:spTgt spid="3">
                                            <p:graphicEl>
                                              <a:dgm id="{372AB35D-7F85-4F08-9397-AA61FB00442A}"/>
                                            </p:graphicEl>
                                          </p:spTgt>
                                        </p:tgtEl>
                                        <p:attrNameLst>
                                          <p:attrName>ppt_w</p:attrName>
                                        </p:attrNameLst>
                                      </p:cBhvr>
                                      <p:tavLst>
                                        <p:tav tm="0">
                                          <p:val>
                                            <p:fltVal val="0"/>
                                          </p:val>
                                        </p:tav>
                                        <p:tav tm="100000">
                                          <p:val>
                                            <p:strVal val="#ppt_w"/>
                                          </p:val>
                                        </p:tav>
                                      </p:tavLst>
                                    </p:anim>
                                    <p:anim calcmode="lin" valueType="num">
                                      <p:cBhvr>
                                        <p:cTn id="8" dur="1000" fill="hold"/>
                                        <p:tgtEl>
                                          <p:spTgt spid="3">
                                            <p:graphicEl>
                                              <a:dgm id="{372AB35D-7F85-4F08-9397-AA61FB00442A}"/>
                                            </p:graphicEl>
                                          </p:spTgt>
                                        </p:tgtEl>
                                        <p:attrNameLst>
                                          <p:attrName>ppt_h</p:attrName>
                                        </p:attrNameLst>
                                      </p:cBhvr>
                                      <p:tavLst>
                                        <p:tav tm="0">
                                          <p:val>
                                            <p:fltVal val="0"/>
                                          </p:val>
                                        </p:tav>
                                        <p:tav tm="100000">
                                          <p:val>
                                            <p:strVal val="#ppt_h"/>
                                          </p:val>
                                        </p:tav>
                                      </p:tavLst>
                                    </p:anim>
                                    <p:animEffect transition="in" filter="fade">
                                      <p:cBhvr>
                                        <p:cTn id="9" dur="1000"/>
                                        <p:tgtEl>
                                          <p:spTgt spid="3">
                                            <p:graphicEl>
                                              <a:dgm id="{372AB35D-7F85-4F08-9397-AA61FB00442A}"/>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35" presetClass="path" presetSubtype="0" accel="50000" decel="50000" fill="hold" grpId="1" nodeType="clickEffect">
                                  <p:stCondLst>
                                    <p:cond delay="0"/>
                                  </p:stCondLst>
                                  <p:childTnLst>
                                    <p:animMotion origin="layout" path="M 0 0  L -0.25 0  E" pathEditMode="relative" ptsTypes="">
                                      <p:cBhvr>
                                        <p:cTn id="13" dur="1000" spd="-100000" fill="hold"/>
                                        <p:tgtEl>
                                          <p:spTgt spid="3">
                                            <p:graphicEl>
                                              <a:dgm id="{372AB35D-7F85-4F08-9397-AA61FB00442A}"/>
                                            </p:graphicEl>
                                          </p:spTgt>
                                        </p:tgtEl>
                                        <p:attrNameLst>
                                          <p:attrName>ppt_x</p:attrName>
                                          <p:attrName>ppt_y</p:attrName>
                                        </p:attrNameLst>
                                      </p:cBhvr>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3">
                                            <p:graphicEl>
                                              <a:dgm id="{43FF70E3-3B35-4DF9-A907-606680DFC178}"/>
                                            </p:graphicEl>
                                          </p:spTgt>
                                        </p:tgtEl>
                                        <p:attrNameLst>
                                          <p:attrName>style.visibility</p:attrName>
                                        </p:attrNameLst>
                                      </p:cBhvr>
                                      <p:to>
                                        <p:strVal val="visible"/>
                                      </p:to>
                                    </p:set>
                                    <p:anim calcmode="lin" valueType="num">
                                      <p:cBhvr>
                                        <p:cTn id="18" dur="1000" fill="hold"/>
                                        <p:tgtEl>
                                          <p:spTgt spid="3">
                                            <p:graphicEl>
                                              <a:dgm id="{43FF70E3-3B35-4DF9-A907-606680DFC178}"/>
                                            </p:graphicEl>
                                          </p:spTgt>
                                        </p:tgtEl>
                                        <p:attrNameLst>
                                          <p:attrName>ppt_w</p:attrName>
                                        </p:attrNameLst>
                                      </p:cBhvr>
                                      <p:tavLst>
                                        <p:tav tm="0">
                                          <p:val>
                                            <p:fltVal val="0"/>
                                          </p:val>
                                        </p:tav>
                                        <p:tav tm="100000">
                                          <p:val>
                                            <p:strVal val="#ppt_w"/>
                                          </p:val>
                                        </p:tav>
                                      </p:tavLst>
                                    </p:anim>
                                    <p:anim calcmode="lin" valueType="num">
                                      <p:cBhvr>
                                        <p:cTn id="19" dur="1000" fill="hold"/>
                                        <p:tgtEl>
                                          <p:spTgt spid="3">
                                            <p:graphicEl>
                                              <a:dgm id="{43FF70E3-3B35-4DF9-A907-606680DFC178}"/>
                                            </p:graphicEl>
                                          </p:spTgt>
                                        </p:tgtEl>
                                        <p:attrNameLst>
                                          <p:attrName>ppt_h</p:attrName>
                                        </p:attrNameLst>
                                      </p:cBhvr>
                                      <p:tavLst>
                                        <p:tav tm="0">
                                          <p:val>
                                            <p:fltVal val="0"/>
                                          </p:val>
                                        </p:tav>
                                        <p:tav tm="100000">
                                          <p:val>
                                            <p:strVal val="#ppt_h"/>
                                          </p:val>
                                        </p:tav>
                                      </p:tavLst>
                                    </p:anim>
                                    <p:animEffect transition="in" filter="fade">
                                      <p:cBhvr>
                                        <p:cTn id="20" dur="1000"/>
                                        <p:tgtEl>
                                          <p:spTgt spid="3">
                                            <p:graphicEl>
                                              <a:dgm id="{43FF70E3-3B35-4DF9-A907-606680DFC178}"/>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35" presetClass="path" presetSubtype="0" accel="50000" decel="50000" fill="hold" grpId="1" nodeType="clickEffect">
                                  <p:stCondLst>
                                    <p:cond delay="0"/>
                                  </p:stCondLst>
                                  <p:childTnLst>
                                    <p:animMotion origin="layout" path="M 0 0  L -0.25 0  E" pathEditMode="relative" ptsTypes="">
                                      <p:cBhvr>
                                        <p:cTn id="24" dur="1000" spd="-100000" fill="hold"/>
                                        <p:tgtEl>
                                          <p:spTgt spid="3">
                                            <p:graphicEl>
                                              <a:dgm id="{43FF70E3-3B35-4DF9-A907-606680DFC178}"/>
                                            </p:graphicEl>
                                          </p:spTgt>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3">
                                            <p:graphicEl>
                                              <a:dgm id="{40E75915-E9B1-4ABD-839B-3CFD5E25D23D}"/>
                                            </p:graphicEl>
                                          </p:spTgt>
                                        </p:tgtEl>
                                        <p:attrNameLst>
                                          <p:attrName>style.visibility</p:attrName>
                                        </p:attrNameLst>
                                      </p:cBhvr>
                                      <p:to>
                                        <p:strVal val="visible"/>
                                      </p:to>
                                    </p:set>
                                    <p:anim calcmode="lin" valueType="num">
                                      <p:cBhvr>
                                        <p:cTn id="29" dur="1000" fill="hold"/>
                                        <p:tgtEl>
                                          <p:spTgt spid="3">
                                            <p:graphicEl>
                                              <a:dgm id="{40E75915-E9B1-4ABD-839B-3CFD5E25D23D}"/>
                                            </p:graphicEl>
                                          </p:spTgt>
                                        </p:tgtEl>
                                        <p:attrNameLst>
                                          <p:attrName>ppt_w</p:attrName>
                                        </p:attrNameLst>
                                      </p:cBhvr>
                                      <p:tavLst>
                                        <p:tav tm="0">
                                          <p:val>
                                            <p:fltVal val="0"/>
                                          </p:val>
                                        </p:tav>
                                        <p:tav tm="100000">
                                          <p:val>
                                            <p:strVal val="#ppt_w"/>
                                          </p:val>
                                        </p:tav>
                                      </p:tavLst>
                                    </p:anim>
                                    <p:anim calcmode="lin" valueType="num">
                                      <p:cBhvr>
                                        <p:cTn id="30" dur="1000" fill="hold"/>
                                        <p:tgtEl>
                                          <p:spTgt spid="3">
                                            <p:graphicEl>
                                              <a:dgm id="{40E75915-E9B1-4ABD-839B-3CFD5E25D23D}"/>
                                            </p:graphicEl>
                                          </p:spTgt>
                                        </p:tgtEl>
                                        <p:attrNameLst>
                                          <p:attrName>ppt_h</p:attrName>
                                        </p:attrNameLst>
                                      </p:cBhvr>
                                      <p:tavLst>
                                        <p:tav tm="0">
                                          <p:val>
                                            <p:fltVal val="0"/>
                                          </p:val>
                                        </p:tav>
                                        <p:tav tm="100000">
                                          <p:val>
                                            <p:strVal val="#ppt_h"/>
                                          </p:val>
                                        </p:tav>
                                      </p:tavLst>
                                    </p:anim>
                                    <p:animEffect transition="in" filter="fade">
                                      <p:cBhvr>
                                        <p:cTn id="31" dur="1000"/>
                                        <p:tgtEl>
                                          <p:spTgt spid="3">
                                            <p:graphicEl>
                                              <a:dgm id="{40E75915-E9B1-4ABD-839B-3CFD5E25D23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35" presetClass="path" presetSubtype="0" accel="50000" decel="50000" fill="hold" grpId="1" nodeType="clickEffect">
                                  <p:stCondLst>
                                    <p:cond delay="0"/>
                                  </p:stCondLst>
                                  <p:childTnLst>
                                    <p:animMotion origin="layout" path="M 0 0  L -0.25 0  E" pathEditMode="relative" ptsTypes="">
                                      <p:cBhvr>
                                        <p:cTn id="35" dur="1000" spd="-100000" fill="hold"/>
                                        <p:tgtEl>
                                          <p:spTgt spid="3">
                                            <p:graphicEl>
                                              <a:dgm id="{40E75915-E9B1-4ABD-839B-3CFD5E25D23D}"/>
                                            </p:graphic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Graphic spid="3" grpI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430347"/>
            <a:ext cx="9144000" cy="1008112"/>
          </a:xfrm>
        </p:spPr>
        <p:txBody>
          <a:bodyPr>
            <a:noAutofit/>
          </a:bodyPr>
          <a:lstStyle/>
          <a:p>
            <a:pPr algn="ctr"/>
            <a:r>
              <a:rPr lang="fr-FR" sz="3200" b="1" dirty="0"/>
              <a:t>Les contenus des semaines:</a:t>
            </a:r>
            <a:br>
              <a:rPr lang="fr-FR" sz="3200" b="1" dirty="0"/>
            </a:br>
            <a:r>
              <a:rPr lang="fr-FR" sz="3200" b="1" dirty="0"/>
              <a:t> Prépa Probatoire</a:t>
            </a:r>
          </a:p>
        </p:txBody>
      </p:sp>
      <p:sp>
        <p:nvSpPr>
          <p:cNvPr id="3" name="Content Placeholder 2"/>
          <p:cNvSpPr>
            <a:spLocks noGrp="1"/>
          </p:cNvSpPr>
          <p:nvPr>
            <p:ph idx="1"/>
            <p:custDataLst>
              <p:tags r:id="rId3"/>
            </p:custDataLst>
          </p:nvPr>
        </p:nvSpPr>
        <p:spPr>
          <a:xfrm>
            <a:off x="0" y="1438459"/>
            <a:ext cx="6582390" cy="5445224"/>
          </a:xfrm>
        </p:spPr>
        <p:txBody>
          <a:bodyPr>
            <a:noAutofit/>
          </a:bodyPr>
          <a:lstStyle/>
          <a:p>
            <a:pPr marL="0" indent="0">
              <a:buNone/>
            </a:pPr>
            <a:r>
              <a:rPr lang="fr-FR" sz="1800" b="1" dirty="0"/>
              <a:t>En 3</a:t>
            </a:r>
            <a:r>
              <a:rPr lang="fr-FR" sz="1800" b="1" baseline="30000" dirty="0"/>
              <a:t>ème</a:t>
            </a:r>
            <a:r>
              <a:rPr lang="fr-FR" sz="1800" b="1" dirty="0"/>
              <a:t> et 4</a:t>
            </a:r>
            <a:r>
              <a:rPr lang="fr-FR" sz="1800" b="1" baseline="30000" dirty="0"/>
              <a:t>ème</a:t>
            </a:r>
            <a:r>
              <a:rPr lang="fr-FR" sz="1800" b="1" dirty="0"/>
              <a:t> année :</a:t>
            </a:r>
          </a:p>
          <a:p>
            <a:r>
              <a:rPr lang="fr-FR" sz="1800" dirty="0"/>
              <a:t>2 semaines intenses de stage prépa probatoire en immersion sur des terrains différents (Jura, Loire, Vaucluse, Drôme…) avec des spécialistes pour développer ses compétences en orientation, ses connaissances pour le QCM.</a:t>
            </a:r>
          </a:p>
          <a:p>
            <a:endParaRPr lang="fr-FR" sz="1800" dirty="0"/>
          </a:p>
          <a:p>
            <a:pPr marL="0" indent="0">
              <a:buNone/>
            </a:pPr>
            <a:r>
              <a:rPr lang="fr-FR" sz="1800" dirty="0"/>
              <a:t>Mais aussi:</a:t>
            </a:r>
            <a:endParaRPr sz="1800" dirty="0"/>
          </a:p>
          <a:p>
            <a:pPr>
              <a:lnSpc>
                <a:spcPct val="150000"/>
              </a:lnSpc>
            </a:pPr>
            <a:r>
              <a:rPr lang="fr-FR" sz="1800" dirty="0"/>
              <a:t>Une révision des connaissances sur les 7 familles d’interrogation (faune, flore, géologie, météorologie…)</a:t>
            </a:r>
          </a:p>
          <a:p>
            <a:r>
              <a:rPr lang="fr-FR" sz="1800" dirty="0"/>
              <a:t>Une évaluation des compétences acquises pratiques et écrites (connaissances, capacités, attitudes). </a:t>
            </a:r>
          </a:p>
        </p:txBody>
      </p:sp>
      <p:pic>
        <p:nvPicPr>
          <p:cNvPr id="6" name="Image 5">
            <a:extLst>
              <a:ext uri="{FF2B5EF4-FFF2-40B4-BE49-F238E27FC236}">
                <a16:creationId xmlns:a16="http://schemas.microsoft.com/office/drawing/2014/main" id="{22D0A9C5-5861-44D5-8BE5-889C09BC2ED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040289" y="4534857"/>
            <a:ext cx="2948947" cy="1769368"/>
          </a:xfrm>
          <a:prstGeom prst="rect">
            <a:avLst/>
          </a:prstGeom>
        </p:spPr>
      </p:pic>
      <p:pic>
        <p:nvPicPr>
          <p:cNvPr id="8" name="Image 7">
            <a:extLst>
              <a:ext uri="{FF2B5EF4-FFF2-40B4-BE49-F238E27FC236}">
                <a16:creationId xmlns:a16="http://schemas.microsoft.com/office/drawing/2014/main" id="{D3F722D5-97F9-47BE-A284-98D684E6FF58}"/>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415316" y="2046057"/>
            <a:ext cx="2573920" cy="1971848"/>
          </a:xfrm>
          <a:prstGeom prst="rect">
            <a:avLst/>
          </a:prstGeom>
        </p:spPr>
      </p:pic>
      <p:sp>
        <p:nvSpPr>
          <p:cNvPr id="4" name="Espace réservé du pied de page 3">
            <a:extLst>
              <a:ext uri="{FF2B5EF4-FFF2-40B4-BE49-F238E27FC236}">
                <a16:creationId xmlns:a16="http://schemas.microsoft.com/office/drawing/2014/main" id="{DC7DC462-8EB5-4CFB-90D0-F042F5A3410C}"/>
              </a:ext>
            </a:extLst>
          </p:cNvPr>
          <p:cNvSpPr>
            <a:spLocks noGrp="1"/>
          </p:cNvSpPr>
          <p:nvPr>
            <p:ph type="ftr" sz="quarter" idx="11"/>
          </p:nvPr>
        </p:nvSpPr>
        <p:spPr>
          <a:xfrm>
            <a:off x="395536" y="6597352"/>
            <a:ext cx="8352928" cy="237066"/>
          </a:xfrm>
        </p:spPr>
        <p:txBody>
          <a:bodyPr/>
          <a:lstStyle/>
          <a:p>
            <a:r>
              <a:rPr kumimoji="0" lang="fr-FR" dirty="0"/>
              <a:t>Caroline Courteville - Coordinatrice Section Montagne /HM /Pisteur - LP St Michel de Maurienne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Click="0" advTm="27145">
        <p:fade/>
      </p:transition>
    </mc:Choice>
    <mc:Fallback xmlns="">
      <p:transition advClick="0" advTm="27145">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914400"/>
            <a:ext cx="8858280" cy="914400"/>
          </a:xfrm>
        </p:spPr>
        <p:txBody>
          <a:bodyPr anchor="t">
            <a:normAutofit/>
          </a:bodyPr>
          <a:lstStyle/>
          <a:p>
            <a:r>
              <a:rPr lang="fr-FR" sz="2400" b="1" dirty="0"/>
              <a:t>Objectifs et Planning pour le probatoire AMM et la FGC</a:t>
            </a:r>
            <a:br>
              <a:rPr lang="fr-FR" sz="2400" b="1" dirty="0"/>
            </a:br>
            <a:endParaRPr lang="fr-FR" sz="2400" b="1" dirty="0"/>
          </a:p>
        </p:txBody>
      </p:sp>
      <p:sp>
        <p:nvSpPr>
          <p:cNvPr id="4" name="TextBox 3"/>
          <p:cNvSpPr txBox="1"/>
          <p:nvPr/>
        </p:nvSpPr>
        <p:spPr>
          <a:xfrm>
            <a:off x="8686800" y="3276600"/>
            <a:ext cx="76200" cy="369332"/>
          </a:xfrm>
          <a:prstGeom prst="rect">
            <a:avLst/>
          </a:prstGeom>
          <a:noFill/>
        </p:spPr>
        <p:txBody>
          <a:bodyPr wrap="square" rtlCol="0">
            <a:spAutoFit/>
          </a:bodyPr>
          <a:lstStyle/>
          <a:p>
            <a:endParaRPr lang="fr-FR"/>
          </a:p>
        </p:txBody>
      </p:sp>
      <p:sp>
        <p:nvSpPr>
          <p:cNvPr id="5" name="Ellipse 4"/>
          <p:cNvSpPr/>
          <p:nvPr/>
        </p:nvSpPr>
        <p:spPr>
          <a:xfrm>
            <a:off x="3214678" y="1571612"/>
            <a:ext cx="1643074" cy="1714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P</a:t>
            </a:r>
            <a:r>
              <a:rPr sz="1600" dirty="0"/>
              <a:t>robatoire AMM Septembre202</a:t>
            </a:r>
            <a:r>
              <a:rPr lang="fr-FR" sz="1600" dirty="0"/>
              <a:t>5</a:t>
            </a:r>
          </a:p>
        </p:txBody>
      </p:sp>
      <p:cxnSp>
        <p:nvCxnSpPr>
          <p:cNvPr id="8" name="Connecteur droit avec flèche 7"/>
          <p:cNvCxnSpPr/>
          <p:nvPr/>
        </p:nvCxnSpPr>
        <p:spPr>
          <a:xfrm flipV="1">
            <a:off x="2071670" y="2571744"/>
            <a:ext cx="1000132" cy="50006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rot="16200000" flipH="1">
            <a:off x="2071670" y="4500570"/>
            <a:ext cx="1071570" cy="928694"/>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3" name="Ellipse 12"/>
          <p:cNvSpPr/>
          <p:nvPr/>
        </p:nvSpPr>
        <p:spPr>
          <a:xfrm>
            <a:off x="580996" y="3009896"/>
            <a:ext cx="1643074" cy="1714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P</a:t>
            </a:r>
            <a:r>
              <a:rPr sz="1600" dirty="0"/>
              <a:t>robatoire AMM Mai 202</a:t>
            </a:r>
            <a:r>
              <a:rPr lang="fr-FR" sz="1600" dirty="0"/>
              <a:t>5</a:t>
            </a:r>
            <a:r>
              <a:rPr sz="1600" dirty="0"/>
              <a:t> (3</a:t>
            </a:r>
            <a:r>
              <a:rPr sz="1600" baseline="30000" dirty="0"/>
              <a:t>ème</a:t>
            </a:r>
            <a:r>
              <a:rPr sz="1600" dirty="0"/>
              <a:t> année si 17ans)</a:t>
            </a:r>
            <a:endParaRPr lang="fr-FR" sz="1600" dirty="0"/>
          </a:p>
        </p:txBody>
      </p:sp>
      <p:sp>
        <p:nvSpPr>
          <p:cNvPr id="14" name="ZoneTexte 13"/>
          <p:cNvSpPr txBox="1"/>
          <p:nvPr/>
        </p:nvSpPr>
        <p:spPr>
          <a:xfrm>
            <a:off x="1714480" y="2357430"/>
            <a:ext cx="1000132" cy="369332"/>
          </a:xfrm>
          <a:prstGeom prst="rect">
            <a:avLst/>
          </a:prstGeom>
          <a:noFill/>
        </p:spPr>
        <p:txBody>
          <a:bodyPr wrap="square" rtlCol="0">
            <a:spAutoFit/>
          </a:bodyPr>
          <a:lstStyle/>
          <a:p>
            <a:r>
              <a:rPr lang="fr-FR" dirty="0"/>
              <a:t>S</a:t>
            </a:r>
            <a:r>
              <a:t>i échec</a:t>
            </a:r>
            <a:endParaRPr lang="fr-FR" dirty="0"/>
          </a:p>
        </p:txBody>
      </p:sp>
      <p:sp>
        <p:nvSpPr>
          <p:cNvPr id="15" name="ZoneTexte 14"/>
          <p:cNvSpPr txBox="1"/>
          <p:nvPr/>
        </p:nvSpPr>
        <p:spPr>
          <a:xfrm>
            <a:off x="1214414" y="5000636"/>
            <a:ext cx="1285884" cy="369332"/>
          </a:xfrm>
          <a:prstGeom prst="rect">
            <a:avLst/>
          </a:prstGeom>
          <a:noFill/>
        </p:spPr>
        <p:txBody>
          <a:bodyPr wrap="square" rtlCol="0">
            <a:spAutoFit/>
          </a:bodyPr>
          <a:lstStyle/>
          <a:p>
            <a:r>
              <a:rPr lang="fr-FR" dirty="0"/>
              <a:t>S</a:t>
            </a:r>
            <a:r>
              <a:t>i réussite</a:t>
            </a:r>
            <a:endParaRPr lang="fr-FR" dirty="0"/>
          </a:p>
        </p:txBody>
      </p:sp>
      <p:sp>
        <p:nvSpPr>
          <p:cNvPr id="16" name="Ellipse 15"/>
          <p:cNvSpPr/>
          <p:nvPr/>
        </p:nvSpPr>
        <p:spPr>
          <a:xfrm>
            <a:off x="3073850" y="4720932"/>
            <a:ext cx="1643074" cy="1714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FGC en Mai 2025</a:t>
            </a:r>
          </a:p>
        </p:txBody>
      </p:sp>
      <p:cxnSp>
        <p:nvCxnSpPr>
          <p:cNvPr id="19" name="Connecteur droit avec flèche 18"/>
          <p:cNvCxnSpPr/>
          <p:nvPr/>
        </p:nvCxnSpPr>
        <p:spPr>
          <a:xfrm>
            <a:off x="5000628" y="2357430"/>
            <a:ext cx="1214446"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5000628" y="1857364"/>
            <a:ext cx="1143008" cy="369332"/>
          </a:xfrm>
          <a:prstGeom prst="rect">
            <a:avLst/>
          </a:prstGeom>
          <a:noFill/>
        </p:spPr>
        <p:txBody>
          <a:bodyPr wrap="square" rtlCol="0">
            <a:spAutoFit/>
          </a:bodyPr>
          <a:lstStyle/>
          <a:p>
            <a:r>
              <a:rPr lang="fr-FR" dirty="0"/>
              <a:t>S</a:t>
            </a:r>
            <a:r>
              <a:t>i échec</a:t>
            </a:r>
            <a:endParaRPr lang="fr-FR" dirty="0"/>
          </a:p>
        </p:txBody>
      </p:sp>
      <p:sp>
        <p:nvSpPr>
          <p:cNvPr id="22" name="Ellipse 21"/>
          <p:cNvSpPr/>
          <p:nvPr/>
        </p:nvSpPr>
        <p:spPr>
          <a:xfrm>
            <a:off x="6286512" y="1571612"/>
            <a:ext cx="1643074" cy="1714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P</a:t>
            </a:r>
            <a:r>
              <a:rPr sz="1600" dirty="0"/>
              <a:t>robatoire AMM Mai 202</a:t>
            </a:r>
            <a:r>
              <a:rPr lang="fr-FR" sz="1600" dirty="0"/>
              <a:t>6</a:t>
            </a:r>
          </a:p>
        </p:txBody>
      </p:sp>
      <p:sp>
        <p:nvSpPr>
          <p:cNvPr id="23" name="Ellipse 22"/>
          <p:cNvSpPr/>
          <p:nvPr/>
        </p:nvSpPr>
        <p:spPr>
          <a:xfrm>
            <a:off x="4714876" y="3286124"/>
            <a:ext cx="1643074" cy="1714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FGC en Mai 2026</a:t>
            </a:r>
          </a:p>
        </p:txBody>
      </p:sp>
      <p:cxnSp>
        <p:nvCxnSpPr>
          <p:cNvPr id="25" name="Connecteur droit avec flèche 24"/>
          <p:cNvCxnSpPr/>
          <p:nvPr/>
        </p:nvCxnSpPr>
        <p:spPr>
          <a:xfrm>
            <a:off x="4429124" y="3286124"/>
            <a:ext cx="428628" cy="28575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3643306" y="3500438"/>
            <a:ext cx="1071570" cy="307777"/>
          </a:xfrm>
          <a:prstGeom prst="rect">
            <a:avLst/>
          </a:prstGeom>
          <a:noFill/>
        </p:spPr>
        <p:txBody>
          <a:bodyPr wrap="square" rtlCol="0">
            <a:spAutoFit/>
          </a:bodyPr>
          <a:lstStyle/>
          <a:p>
            <a:r>
              <a:rPr lang="fr-FR" sz="1400" dirty="0"/>
              <a:t>S</a:t>
            </a:r>
            <a:r>
              <a:rPr sz="1400"/>
              <a:t>i réussite</a:t>
            </a:r>
            <a:endParaRPr lang="fr-FR" sz="1400" dirty="0"/>
          </a:p>
        </p:txBody>
      </p:sp>
      <p:cxnSp>
        <p:nvCxnSpPr>
          <p:cNvPr id="30" name="Connecteur droit avec flèche 29"/>
          <p:cNvCxnSpPr/>
          <p:nvPr/>
        </p:nvCxnSpPr>
        <p:spPr>
          <a:xfrm rot="10800000" flipV="1">
            <a:off x="6286512" y="3286124"/>
            <a:ext cx="357190" cy="28575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6572264" y="3429000"/>
            <a:ext cx="1143008" cy="307777"/>
          </a:xfrm>
          <a:prstGeom prst="rect">
            <a:avLst/>
          </a:prstGeom>
          <a:noFill/>
        </p:spPr>
        <p:txBody>
          <a:bodyPr wrap="square" rtlCol="0">
            <a:spAutoFit/>
          </a:bodyPr>
          <a:lstStyle/>
          <a:p>
            <a:r>
              <a:rPr lang="fr-FR" sz="1400" dirty="0"/>
              <a:t>S</a:t>
            </a:r>
            <a:r>
              <a:rPr sz="1400"/>
              <a:t>i réussite</a:t>
            </a:r>
            <a:endParaRPr lang="fr-FR" sz="1400" dirty="0"/>
          </a:p>
        </p:txBody>
      </p:sp>
      <p:pic>
        <p:nvPicPr>
          <p:cNvPr id="3" name="Image 2">
            <a:extLst>
              <a:ext uri="{FF2B5EF4-FFF2-40B4-BE49-F238E27FC236}">
                <a16:creationId xmlns:a16="http://schemas.microsoft.com/office/drawing/2014/main" id="{E5FBD639-0C35-4846-938E-5D837300B031}"/>
              </a:ext>
            </a:extLst>
          </p:cNvPr>
          <p:cNvPicPr>
            <a:picLocks noChangeAspect="1"/>
          </p:cNvPicPr>
          <p:nvPr/>
        </p:nvPicPr>
        <p:blipFill>
          <a:blip r:embed="rId4"/>
          <a:stretch>
            <a:fillRect/>
          </a:stretch>
        </p:blipFill>
        <p:spPr>
          <a:xfrm>
            <a:off x="5824336" y="4700450"/>
            <a:ext cx="3348675" cy="1861939"/>
          </a:xfrm>
          <a:prstGeom prst="rect">
            <a:avLst/>
          </a:prstGeom>
        </p:spPr>
      </p:pic>
      <p:sp>
        <p:nvSpPr>
          <p:cNvPr id="6" name="Espace réservé du pied de page 5">
            <a:extLst>
              <a:ext uri="{FF2B5EF4-FFF2-40B4-BE49-F238E27FC236}">
                <a16:creationId xmlns:a16="http://schemas.microsoft.com/office/drawing/2014/main" id="{FF648AF3-C09D-42BF-85A7-2422C377652C}"/>
              </a:ext>
            </a:extLst>
          </p:cNvPr>
          <p:cNvSpPr>
            <a:spLocks noGrp="1"/>
          </p:cNvSpPr>
          <p:nvPr>
            <p:ph type="ftr" sz="quarter" idx="11"/>
          </p:nvPr>
        </p:nvSpPr>
        <p:spPr>
          <a:xfrm>
            <a:off x="1077902" y="6562389"/>
            <a:ext cx="7416824" cy="249424"/>
          </a:xfrm>
        </p:spPr>
        <p:txBody>
          <a:bodyPr/>
          <a:lstStyle/>
          <a:p>
            <a:r>
              <a:rPr kumimoji="0" lang="fr-FR" dirty="0"/>
              <a:t>Caroline Courteville - Coordinatrice Section Montagne HM Pisteur - LP St Michel de Maurienne</a:t>
            </a:r>
          </a:p>
        </p:txBody>
      </p:sp>
    </p:spTree>
    <p:custDataLst>
      <p:tags r:id="rId1"/>
    </p:custDataLst>
    <p:extLst>
      <p:ext uri="{BB962C8B-B14F-4D97-AF65-F5344CB8AC3E}">
        <p14:creationId xmlns:p14="http://schemas.microsoft.com/office/powerpoint/2010/main" val="596375514"/>
      </p:ext>
    </p:extLst>
  </p:cSld>
  <p:clrMapOvr>
    <a:masterClrMapping/>
  </p:clrMapOvr>
  <mc:AlternateContent xmlns:mc="http://schemas.openxmlformats.org/markup-compatibility/2006" xmlns:p14="http://schemas.microsoft.com/office/powerpoint/2010/main">
    <mc:Choice Requires="p14">
      <p:transition p14:dur="10" advClick="0" advTm="6345">
        <p:fade/>
      </p:transition>
    </mc:Choice>
    <mc:Fallback xmlns="">
      <p:transition advClick="0" advTm="6345">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l="-6000" r="-6000"/>
          </a:stretch>
        </a:blip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FEC96EE-7BA8-4206-BDCE-E53A314686E2}"/>
              </a:ext>
            </a:extLst>
          </p:cNvPr>
          <p:cNvSpPr>
            <a:spLocks noGrp="1"/>
          </p:cNvSpPr>
          <p:nvPr>
            <p:ph idx="1"/>
          </p:nvPr>
        </p:nvSpPr>
        <p:spPr>
          <a:xfrm>
            <a:off x="0" y="881937"/>
            <a:ext cx="9144000" cy="5904656"/>
          </a:xfrm>
        </p:spPr>
        <p:txBody>
          <a:bodyPr>
            <a:noAutofit/>
          </a:bodyPr>
          <a:lstStyle/>
          <a:p>
            <a:r>
              <a:rPr lang="fr-FR" dirty="0"/>
              <a:t>La prévention, la sécurité, la diffusion d'informations et à l'accueil des skieurs.</a:t>
            </a:r>
          </a:p>
          <a:p>
            <a:r>
              <a:rPr lang="fr-FR" dirty="0"/>
              <a:t>Prévention et entretien sur le domaine skiable : balisage et </a:t>
            </a:r>
            <a:r>
              <a:rPr lang="fr-FR" dirty="0" err="1"/>
              <a:t>jalonnage</a:t>
            </a:r>
            <a:r>
              <a:rPr lang="fr-FR" dirty="0"/>
              <a:t>, protection contre les dangers, suppression des dangers lorsque cela est possible, ouverture et fermeture des pistes, déclenchement artificiel des avalanches, prévision du risque d'avalanche, entretien et remise en état du matériel attribué au service, patrouille, rapport journalier.</a:t>
            </a:r>
          </a:p>
          <a:p>
            <a:r>
              <a:rPr lang="fr-FR" dirty="0"/>
              <a:t>Accueil et information</a:t>
            </a:r>
          </a:p>
          <a:p>
            <a:r>
              <a:rPr lang="fr-FR" dirty="0"/>
              <a:t>Les secours : évacuation sur pistes et hors piste, secours en avalanche, participation aux évacuations téléportées, recherches des personnes disparues sur domaine skiable, renfort des équipes de secours en montagne, permanence et coordination des secours, entretien du matériel de secours...</a:t>
            </a:r>
          </a:p>
          <a:p>
            <a:endParaRPr lang="fr-FR" dirty="0"/>
          </a:p>
        </p:txBody>
      </p:sp>
      <p:sp>
        <p:nvSpPr>
          <p:cNvPr id="4" name="Titre 1">
            <a:extLst>
              <a:ext uri="{FF2B5EF4-FFF2-40B4-BE49-F238E27FC236}">
                <a16:creationId xmlns:a16="http://schemas.microsoft.com/office/drawing/2014/main" id="{2674BF28-55B1-47CD-8DD5-85693D05247F}"/>
              </a:ext>
            </a:extLst>
          </p:cNvPr>
          <p:cNvSpPr txBox="1">
            <a:spLocks/>
          </p:cNvSpPr>
          <p:nvPr/>
        </p:nvSpPr>
        <p:spPr>
          <a:xfrm>
            <a:off x="611560" y="404664"/>
            <a:ext cx="8229600" cy="576064"/>
          </a:xfrm>
          <a:prstGeom prst="rect">
            <a:avLst/>
          </a:prstGeom>
        </p:spPr>
        <p:txBody>
          <a:bodyPr vert="horz" lIns="91440" tIns="45720" rIns="91440" bIns="45720" rtlCol="0" anchor="t">
            <a:noAutofit/>
          </a:bodyPr>
          <a:lstStyle>
            <a:lvl1pPr algn="l" defTabSz="914400" rtl="0" eaLnBrk="1" latinLnBrk="0" hangingPunct="1">
              <a:spcBef>
                <a:spcPct val="0"/>
              </a:spcBef>
              <a:buNone/>
              <a:defRPr kumimoji="0" lang="fr-FR" sz="2800" kern="1200">
                <a:solidFill>
                  <a:schemeClr val="tx1"/>
                </a:solidFill>
                <a:latin typeface="Georgia" pitchFamily="18" charset="0"/>
                <a:ea typeface="+mj-ea"/>
                <a:cs typeface="+mj-cs"/>
              </a:defRPr>
            </a:lvl1pPr>
          </a:lstStyle>
          <a:p>
            <a:pPr algn="ctr"/>
            <a:r>
              <a:rPr lang="fr-FR" sz="3200" b="1" dirty="0"/>
              <a:t>Les Missions du Pisteur Secouriste</a:t>
            </a:r>
            <a:br>
              <a:rPr lang="fr-FR" sz="3200" b="1" dirty="0"/>
            </a:br>
            <a:endParaRPr lang="fr-FR" sz="3200" b="1" dirty="0"/>
          </a:p>
        </p:txBody>
      </p:sp>
      <p:sp>
        <p:nvSpPr>
          <p:cNvPr id="2" name="Espace réservé du pied de page 1">
            <a:extLst>
              <a:ext uri="{FF2B5EF4-FFF2-40B4-BE49-F238E27FC236}">
                <a16:creationId xmlns:a16="http://schemas.microsoft.com/office/drawing/2014/main" id="{2E5A7623-6EF3-4269-A5A0-ADEB10A492D8}"/>
              </a:ext>
            </a:extLst>
          </p:cNvPr>
          <p:cNvSpPr>
            <a:spLocks noGrp="1"/>
          </p:cNvSpPr>
          <p:nvPr>
            <p:ph type="ftr" sz="quarter" idx="11"/>
          </p:nvPr>
        </p:nvSpPr>
        <p:spPr>
          <a:xfrm>
            <a:off x="457200" y="6552916"/>
            <a:ext cx="8229600" cy="365125"/>
          </a:xfrm>
        </p:spPr>
        <p:txBody>
          <a:bodyPr/>
          <a:lstStyle/>
          <a:p>
            <a:r>
              <a:rPr kumimoji="0" lang="fr-FR" dirty="0"/>
              <a:t>Caroline Courteville - Coordinatrice Section Montagne / HM/ Pisteur - LP St Michel de Maurienne</a:t>
            </a:r>
          </a:p>
        </p:txBody>
      </p:sp>
    </p:spTree>
    <p:extLst>
      <p:ext uri="{BB962C8B-B14F-4D97-AF65-F5344CB8AC3E}">
        <p14:creationId xmlns:p14="http://schemas.microsoft.com/office/powerpoint/2010/main" val="2215632620"/>
      </p:ext>
    </p:extLst>
  </p:cSld>
  <p:clrMapOvr>
    <a:masterClrMapping/>
  </p:clrMapOvr>
  <mc:AlternateContent xmlns:mc="http://schemas.openxmlformats.org/markup-compatibility/2006" xmlns:p14="http://schemas.microsoft.com/office/powerpoint/2010/main">
    <mc:Choice Requires="p14">
      <p:transition p14:dur="10" advClick="0" advTm="43483">
        <p:fade/>
      </p:transition>
    </mc:Choice>
    <mc:Fallback xmlns="">
      <p:transition advClick="0" advTm="43483">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2859" y="620687"/>
            <a:ext cx="8229600" cy="736627"/>
          </a:xfrm>
        </p:spPr>
        <p:txBody>
          <a:bodyPr>
            <a:noAutofit/>
          </a:bodyPr>
          <a:lstStyle/>
          <a:p>
            <a:pPr algn="ctr"/>
            <a:r>
              <a:rPr sz="4000" b="1" dirty="0"/>
              <a:t>L</a:t>
            </a:r>
            <a:r>
              <a:rPr lang="fr-FR" sz="4000" b="1" dirty="0"/>
              <a:t>e BN de P</a:t>
            </a:r>
            <a:r>
              <a:rPr sz="4000" b="1" dirty="0"/>
              <a:t>isteur secouriste</a:t>
            </a:r>
            <a:br>
              <a:rPr lang="fr-FR" sz="4000" b="1" dirty="0"/>
            </a:br>
            <a:endParaRPr lang="fr-FR" sz="4000" b="1" dirty="0"/>
          </a:p>
        </p:txBody>
      </p:sp>
      <p:sp>
        <p:nvSpPr>
          <p:cNvPr id="3" name="Espace réservé du contenu 2"/>
          <p:cNvSpPr>
            <a:spLocks noGrp="1"/>
          </p:cNvSpPr>
          <p:nvPr>
            <p:ph idx="1"/>
          </p:nvPr>
        </p:nvSpPr>
        <p:spPr>
          <a:xfrm>
            <a:off x="164231" y="2556900"/>
            <a:ext cx="8229600" cy="4087907"/>
          </a:xfrm>
        </p:spPr>
        <p:txBody>
          <a:bodyPr>
            <a:normAutofit/>
          </a:bodyPr>
          <a:lstStyle/>
          <a:p>
            <a:r>
              <a:rPr lang="fr-FR" dirty="0"/>
              <a:t>Les techniques de déplacements et de liaison sécurité</a:t>
            </a:r>
          </a:p>
          <a:p>
            <a:r>
              <a:rPr lang="fr-FR" dirty="0"/>
              <a:t>Les pratiques du secourisme</a:t>
            </a:r>
          </a:p>
          <a:p>
            <a:r>
              <a:rPr lang="fr-FR" dirty="0"/>
              <a:t>Les techniques de sauvetage</a:t>
            </a:r>
          </a:p>
          <a:p>
            <a:r>
              <a:rPr lang="fr-FR" dirty="0"/>
              <a:t>Les secours en avalanches</a:t>
            </a:r>
          </a:p>
          <a:p>
            <a:r>
              <a:rPr lang="fr-FR" dirty="0"/>
              <a:t>Les techniques de dégagements héliportés</a:t>
            </a:r>
          </a:p>
          <a:p>
            <a:r>
              <a:rPr lang="fr-FR" dirty="0"/>
              <a:t>Les spécificité de la montagne</a:t>
            </a:r>
          </a:p>
          <a:p>
            <a:r>
              <a:rPr lang="fr-FR" dirty="0"/>
              <a:t>La météorologie, nivologie</a:t>
            </a:r>
          </a:p>
        </p:txBody>
      </p:sp>
      <p:sp>
        <p:nvSpPr>
          <p:cNvPr id="5" name="ZoneTexte 4">
            <a:extLst>
              <a:ext uri="{FF2B5EF4-FFF2-40B4-BE49-F238E27FC236}">
                <a16:creationId xmlns:a16="http://schemas.microsoft.com/office/drawing/2014/main" id="{52C82267-D693-4FD2-9B3D-688678420969}"/>
              </a:ext>
            </a:extLst>
          </p:cNvPr>
          <p:cNvSpPr txBox="1"/>
          <p:nvPr/>
        </p:nvSpPr>
        <p:spPr>
          <a:xfrm>
            <a:off x="442859" y="1357315"/>
            <a:ext cx="8229600" cy="1200329"/>
          </a:xfrm>
          <a:prstGeom prst="rect">
            <a:avLst/>
          </a:prstGeom>
          <a:noFill/>
        </p:spPr>
        <p:txBody>
          <a:bodyPr wrap="square" rtlCol="0">
            <a:spAutoFit/>
          </a:bodyPr>
          <a:lstStyle/>
          <a:p>
            <a:endParaRPr lang="fr-FR" sz="2400" dirty="0"/>
          </a:p>
          <a:p>
            <a:r>
              <a:rPr lang="fr-FR" sz="2400" dirty="0"/>
              <a:t>Le pisteur secouriste doit connaître et maîtriser:</a:t>
            </a:r>
          </a:p>
          <a:p>
            <a:endParaRPr lang="fr-FR" sz="2400" dirty="0"/>
          </a:p>
        </p:txBody>
      </p:sp>
      <p:pic>
        <p:nvPicPr>
          <p:cNvPr id="7" name="Image 6">
            <a:extLst>
              <a:ext uri="{FF2B5EF4-FFF2-40B4-BE49-F238E27FC236}">
                <a16:creationId xmlns:a16="http://schemas.microsoft.com/office/drawing/2014/main" id="{1E21E651-A48D-4997-96A5-C14F1769A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7889" y="4869160"/>
            <a:ext cx="3314700" cy="1549242"/>
          </a:xfrm>
          <a:prstGeom prst="rect">
            <a:avLst/>
          </a:prstGeom>
        </p:spPr>
      </p:pic>
      <p:pic>
        <p:nvPicPr>
          <p:cNvPr id="8" name="Image 7">
            <a:extLst>
              <a:ext uri="{FF2B5EF4-FFF2-40B4-BE49-F238E27FC236}">
                <a16:creationId xmlns:a16="http://schemas.microsoft.com/office/drawing/2014/main" id="{8FAB6204-DD61-4E90-A369-2B5890C6C97B}"/>
              </a:ext>
            </a:extLst>
          </p:cNvPr>
          <p:cNvPicPr>
            <a:picLocks noChangeAspect="1"/>
          </p:cNvPicPr>
          <p:nvPr/>
        </p:nvPicPr>
        <p:blipFill>
          <a:blip r:embed="rId3"/>
          <a:stretch>
            <a:fillRect/>
          </a:stretch>
        </p:blipFill>
        <p:spPr>
          <a:xfrm>
            <a:off x="5591829" y="3058732"/>
            <a:ext cx="3314700" cy="1549243"/>
          </a:xfrm>
          <a:prstGeom prst="rect">
            <a:avLst/>
          </a:prstGeom>
        </p:spPr>
      </p:pic>
      <p:sp>
        <p:nvSpPr>
          <p:cNvPr id="4" name="Espace réservé du pied de page 3">
            <a:extLst>
              <a:ext uri="{FF2B5EF4-FFF2-40B4-BE49-F238E27FC236}">
                <a16:creationId xmlns:a16="http://schemas.microsoft.com/office/drawing/2014/main" id="{C21E931E-1046-4E97-9ADC-82A32ABF4D02}"/>
              </a:ext>
            </a:extLst>
          </p:cNvPr>
          <p:cNvSpPr>
            <a:spLocks noGrp="1"/>
          </p:cNvSpPr>
          <p:nvPr>
            <p:ph type="ftr" sz="quarter" idx="11"/>
          </p:nvPr>
        </p:nvSpPr>
        <p:spPr>
          <a:xfrm>
            <a:off x="692888" y="6536981"/>
            <a:ext cx="7729541" cy="365125"/>
          </a:xfrm>
        </p:spPr>
        <p:txBody>
          <a:bodyPr/>
          <a:lstStyle/>
          <a:p>
            <a:r>
              <a:rPr kumimoji="0" lang="fr-FR" dirty="0"/>
              <a:t>Caroline Courteville - Coordinatrice Section Montagne / HM/  Pisteur - LP St Michel de Maurienne</a:t>
            </a:r>
          </a:p>
        </p:txBody>
      </p:sp>
    </p:spTree>
  </p:cSld>
  <p:clrMapOvr>
    <a:masterClrMapping/>
  </p:clrMapOvr>
  <mc:AlternateContent xmlns:mc="http://schemas.openxmlformats.org/markup-compatibility/2006" xmlns:p14="http://schemas.microsoft.com/office/powerpoint/2010/main">
    <mc:Choice Requires="p14">
      <p:transition p14:dur="10" advClick="0" advTm="20180">
        <p:fade/>
      </p:transition>
    </mc:Choice>
    <mc:Fallback xmlns="">
      <p:transition advClick="0" advTm="2018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alphaModFix amt="31000"/>
          </a:blip>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2352" y="667544"/>
            <a:ext cx="8579296" cy="914400"/>
          </a:xfrm>
        </p:spPr>
        <p:txBody>
          <a:bodyPr>
            <a:noAutofit/>
          </a:bodyPr>
          <a:lstStyle/>
          <a:p>
            <a:pPr algn="ctr"/>
            <a:r>
              <a:rPr sz="3600" b="1" dirty="0"/>
              <a:t>Le </a:t>
            </a:r>
            <a:r>
              <a:rPr lang="fr-FR" sz="3600" b="1" dirty="0"/>
              <a:t>test technique pisteur secouriste</a:t>
            </a:r>
          </a:p>
        </p:txBody>
      </p:sp>
      <p:sp>
        <p:nvSpPr>
          <p:cNvPr id="3" name="Espace réservé du contenu 2"/>
          <p:cNvSpPr>
            <a:spLocks noGrp="1"/>
          </p:cNvSpPr>
          <p:nvPr>
            <p:ph idx="1"/>
          </p:nvPr>
        </p:nvSpPr>
        <p:spPr>
          <a:xfrm>
            <a:off x="457200" y="1816825"/>
            <a:ext cx="8229600" cy="4441169"/>
          </a:xfrm>
        </p:spPr>
        <p:txBody>
          <a:bodyPr>
            <a:normAutofit/>
          </a:bodyPr>
          <a:lstStyle/>
          <a:p>
            <a:pPr marL="0" indent="0">
              <a:buNone/>
            </a:pPr>
            <a:r>
              <a:rPr lang="fr-FR" b="1" dirty="0"/>
              <a:t>Participation avec le LP aux 2 tests techniques organisés dans un périmètre proche du lycée.</a:t>
            </a:r>
          </a:p>
          <a:p>
            <a:pPr marL="0" indent="0">
              <a:buNone/>
            </a:pPr>
            <a:endParaRPr lang="fr-FR" dirty="0"/>
          </a:p>
          <a:p>
            <a:r>
              <a:rPr lang="fr-FR" b="1" u="sng" dirty="0"/>
              <a:t>Epreuve:</a:t>
            </a:r>
            <a:r>
              <a:rPr lang="fr-FR" dirty="0"/>
              <a:t> Descente toute neige, tout terrain sur une dénivelée minimum de 300 mètres, reconnue à l'avance.</a:t>
            </a:r>
          </a:p>
          <a:p>
            <a:pPr marL="0" indent="0">
              <a:buNone/>
            </a:pPr>
            <a:endParaRPr lang="fr-FR" dirty="0"/>
          </a:p>
          <a:p>
            <a:r>
              <a:rPr lang="fr-FR" b="1" u="sng" dirty="0"/>
              <a:t>Les critères de notation sont </a:t>
            </a:r>
            <a:r>
              <a:rPr lang="fr-FR" dirty="0"/>
              <a:t>: aisance, silhouette générale, choix du terrain et rythme, application technique, équilibre et stabilité, engagement, vitesse et sécurité.</a:t>
            </a:r>
          </a:p>
          <a:p>
            <a:pPr marL="0" indent="0">
              <a:buNone/>
            </a:pPr>
            <a:endParaRPr lang="fr-FR" dirty="0"/>
          </a:p>
        </p:txBody>
      </p:sp>
      <p:sp>
        <p:nvSpPr>
          <p:cNvPr id="4" name="Espace réservé du pied de page 3">
            <a:extLst>
              <a:ext uri="{FF2B5EF4-FFF2-40B4-BE49-F238E27FC236}">
                <a16:creationId xmlns:a16="http://schemas.microsoft.com/office/drawing/2014/main" id="{9E88EBB7-E40E-4B3B-95F8-645D490FF89A}"/>
              </a:ext>
            </a:extLst>
          </p:cNvPr>
          <p:cNvSpPr>
            <a:spLocks noGrp="1"/>
          </p:cNvSpPr>
          <p:nvPr>
            <p:ph type="ftr" sz="quarter" idx="11"/>
          </p:nvPr>
        </p:nvSpPr>
        <p:spPr>
          <a:xfrm>
            <a:off x="632048" y="6492875"/>
            <a:ext cx="8229600" cy="365125"/>
          </a:xfrm>
        </p:spPr>
        <p:txBody>
          <a:bodyPr/>
          <a:lstStyle/>
          <a:p>
            <a:r>
              <a:rPr kumimoji="0" lang="fr-FR" dirty="0"/>
              <a:t>Caroline Courteville - Coordinatrice Section Montagne / HM/ Pisteur - LP St Michel de Maurienne</a:t>
            </a:r>
          </a:p>
        </p:txBody>
      </p:sp>
    </p:spTree>
    <p:extLst>
      <p:ext uri="{BB962C8B-B14F-4D97-AF65-F5344CB8AC3E}">
        <p14:creationId xmlns:p14="http://schemas.microsoft.com/office/powerpoint/2010/main" val="4114928262"/>
      </p:ext>
    </p:extLst>
  </p:cSld>
  <p:clrMapOvr>
    <a:masterClrMapping/>
  </p:clrMapOvr>
  <mc:AlternateContent xmlns:mc="http://schemas.openxmlformats.org/markup-compatibility/2006" xmlns:p14="http://schemas.microsoft.com/office/powerpoint/2010/main">
    <mc:Choice Requires="p14">
      <p:transition p14:dur="10" advClick="0" advTm="18976">
        <p:fade/>
      </p:transition>
    </mc:Choice>
    <mc:Fallback xmlns="">
      <p:transition advClick="0" advTm="18976">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692696"/>
            <a:ext cx="8392446" cy="1307544"/>
          </a:xfrm>
        </p:spPr>
        <p:txBody>
          <a:bodyPr>
            <a:noAutofit/>
          </a:bodyPr>
          <a:lstStyle/>
          <a:p>
            <a:pPr algn="ctr"/>
            <a:r>
              <a:rPr lang="fr-FR" sz="4000" b="1" dirty="0"/>
              <a:t>Les conditions d’accès au test technique Pisteur Secouriste</a:t>
            </a:r>
          </a:p>
        </p:txBody>
      </p:sp>
      <p:sp>
        <p:nvSpPr>
          <p:cNvPr id="7" name="Espace réservé du contenu 2">
            <a:extLst>
              <a:ext uri="{FF2B5EF4-FFF2-40B4-BE49-F238E27FC236}">
                <a16:creationId xmlns:a16="http://schemas.microsoft.com/office/drawing/2014/main" id="{7CE24C0C-A1A0-414E-A3FB-65946A76F348}"/>
              </a:ext>
            </a:extLst>
          </p:cNvPr>
          <p:cNvSpPr>
            <a:spLocks noGrp="1"/>
          </p:cNvSpPr>
          <p:nvPr>
            <p:ph idx="1"/>
          </p:nvPr>
        </p:nvSpPr>
        <p:spPr>
          <a:xfrm>
            <a:off x="107504" y="2420888"/>
            <a:ext cx="8229600" cy="3545411"/>
          </a:xfrm>
        </p:spPr>
        <p:txBody>
          <a:bodyPr>
            <a:normAutofit lnSpcReduction="10000"/>
          </a:bodyPr>
          <a:lstStyle/>
          <a:p>
            <a:pPr marL="0" indent="0">
              <a:buNone/>
            </a:pPr>
            <a:endParaRPr dirty="0"/>
          </a:p>
          <a:p>
            <a:r>
              <a:rPr dirty="0"/>
              <a:t>Conditions pour pouvoir passer le test technique: </a:t>
            </a:r>
          </a:p>
          <a:p>
            <a:pPr>
              <a:buFontTx/>
              <a:buChar char="-"/>
            </a:pPr>
            <a:r>
              <a:rPr lang="fr-FR" dirty="0"/>
              <a:t>Avoir 17 ans au 1</a:t>
            </a:r>
            <a:r>
              <a:rPr lang="fr-FR" baseline="30000" dirty="0"/>
              <a:t>er</a:t>
            </a:r>
            <a:r>
              <a:rPr lang="fr-FR" dirty="0"/>
              <a:t> janvier de l’année du test (dérogation </a:t>
            </a:r>
          </a:p>
          <a:p>
            <a:pPr marL="0" indent="0">
              <a:buNone/>
            </a:pPr>
            <a:r>
              <a:rPr lang="fr-FR" dirty="0"/>
              <a:t>Lycée Spécifique Montagne)</a:t>
            </a:r>
          </a:p>
          <a:p>
            <a:pPr>
              <a:buFontTx/>
              <a:buChar char="-"/>
            </a:pPr>
            <a:r>
              <a:rPr lang="fr-FR" dirty="0"/>
              <a:t>Être titulaire d’une flèche de vermeil au minimum</a:t>
            </a:r>
          </a:p>
          <a:p>
            <a:pPr>
              <a:buFontTx/>
              <a:buChar char="-"/>
            </a:pPr>
            <a:r>
              <a:rPr lang="fr-FR" dirty="0"/>
              <a:t>Etre titulaire du PSE1 et PSE2 au moment du test ou </a:t>
            </a:r>
          </a:p>
          <a:p>
            <a:pPr marL="0" indent="0">
              <a:buNone/>
            </a:pPr>
            <a:r>
              <a:rPr lang="fr-FR" dirty="0"/>
              <a:t>dans l’année du test avant l’entrée en 1</a:t>
            </a:r>
            <a:r>
              <a:rPr lang="fr-FR" baseline="30000" dirty="0"/>
              <a:t>ère</a:t>
            </a:r>
            <a:r>
              <a:rPr lang="fr-FR" dirty="0"/>
              <a:t> degré</a:t>
            </a:r>
          </a:p>
          <a:p>
            <a:pPr marL="0" indent="0">
              <a:buNone/>
            </a:pPr>
            <a:r>
              <a:rPr lang="fr-FR" dirty="0"/>
              <a:t>(ou du recyclage car le PSE2 est valable 1 an)</a:t>
            </a:r>
          </a:p>
        </p:txBody>
      </p:sp>
      <p:pic>
        <p:nvPicPr>
          <p:cNvPr id="3" name="Image 2">
            <a:extLst>
              <a:ext uri="{FF2B5EF4-FFF2-40B4-BE49-F238E27FC236}">
                <a16:creationId xmlns:a16="http://schemas.microsoft.com/office/drawing/2014/main" id="{753DBED5-2CFC-4082-BC43-AE41AB48AFF8}"/>
              </a:ext>
            </a:extLst>
          </p:cNvPr>
          <p:cNvPicPr>
            <a:picLocks noChangeAspect="1"/>
          </p:cNvPicPr>
          <p:nvPr/>
        </p:nvPicPr>
        <p:blipFill>
          <a:blip r:embed="rId4"/>
          <a:stretch>
            <a:fillRect/>
          </a:stretch>
        </p:blipFill>
        <p:spPr>
          <a:xfrm>
            <a:off x="6804248" y="2692463"/>
            <a:ext cx="2339752" cy="3273836"/>
          </a:xfrm>
          <a:prstGeom prst="rect">
            <a:avLst/>
          </a:prstGeom>
        </p:spPr>
      </p:pic>
      <p:sp>
        <p:nvSpPr>
          <p:cNvPr id="4" name="Espace réservé du pied de page 3">
            <a:extLst>
              <a:ext uri="{FF2B5EF4-FFF2-40B4-BE49-F238E27FC236}">
                <a16:creationId xmlns:a16="http://schemas.microsoft.com/office/drawing/2014/main" id="{7333A753-49FA-4516-B930-8BE69A20C782}"/>
              </a:ext>
            </a:extLst>
          </p:cNvPr>
          <p:cNvSpPr>
            <a:spLocks noGrp="1"/>
          </p:cNvSpPr>
          <p:nvPr>
            <p:ph type="ftr" sz="quarter" idx="11"/>
          </p:nvPr>
        </p:nvSpPr>
        <p:spPr>
          <a:xfrm>
            <a:off x="500034" y="6492875"/>
            <a:ext cx="7528350" cy="365125"/>
          </a:xfrm>
        </p:spPr>
        <p:txBody>
          <a:bodyPr/>
          <a:lstStyle/>
          <a:p>
            <a:r>
              <a:rPr kumimoji="0" lang="fr-FR" dirty="0"/>
              <a:t>Caroline Courteville - Coordinatrice Section Montagne / HM/ Pisteur - LP St Michel de Maurienne</a:t>
            </a:r>
          </a:p>
        </p:txBody>
      </p:sp>
    </p:spTree>
    <p:custDataLst>
      <p:tags r:id="rId1"/>
    </p:custDataLst>
    <p:extLst>
      <p:ext uri="{BB962C8B-B14F-4D97-AF65-F5344CB8AC3E}">
        <p14:creationId xmlns:p14="http://schemas.microsoft.com/office/powerpoint/2010/main" val="2859539269"/>
      </p:ext>
    </p:extLst>
  </p:cSld>
  <p:clrMapOvr>
    <a:masterClrMapping/>
  </p:clrMapOvr>
  <mc:AlternateContent xmlns:mc="http://schemas.openxmlformats.org/markup-compatibility/2006" xmlns:p14="http://schemas.microsoft.com/office/powerpoint/2010/main">
    <mc:Choice Requires="p14">
      <p:transition p14:dur="10" advClick="0" advTm="16086">
        <p:fade/>
      </p:transition>
    </mc:Choice>
    <mc:Fallback xmlns="">
      <p:transition advClick="0" advTm="16086">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4000" r="-24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0" y="-15912"/>
            <a:ext cx="9135175" cy="924631"/>
          </a:xfrm>
        </p:spPr>
        <p:style>
          <a:lnRef idx="2">
            <a:schemeClr val="accent4"/>
          </a:lnRef>
          <a:fillRef idx="1">
            <a:schemeClr val="lt1"/>
          </a:fillRef>
          <a:effectRef idx="0">
            <a:schemeClr val="accent4"/>
          </a:effectRef>
          <a:fontRef idx="minor">
            <a:schemeClr val="dk1"/>
          </a:fontRef>
        </p:style>
        <p:txBody>
          <a:bodyPr>
            <a:noAutofit/>
          </a:bodyPr>
          <a:lstStyle/>
          <a:p>
            <a:pPr algn="ctr"/>
            <a:r>
              <a:rPr lang="fr-FR" b="1" dirty="0"/>
              <a:t>FINALITE, OBJECTIFS et MOYENS</a:t>
            </a:r>
            <a:br>
              <a:rPr lang="fr-FR" b="1" dirty="0"/>
            </a:br>
            <a:r>
              <a:rPr lang="fr-FR" b="1" dirty="0"/>
              <a:t>de la formation Pisteur Secouriste au LP</a:t>
            </a:r>
          </a:p>
        </p:txBody>
      </p:sp>
      <p:sp useBgFill="1">
        <p:nvSpPr>
          <p:cNvPr id="3" name="Espace réservé du contenu 2"/>
          <p:cNvSpPr>
            <a:spLocks noGrp="1"/>
          </p:cNvSpPr>
          <p:nvPr>
            <p:ph idx="1"/>
          </p:nvPr>
        </p:nvSpPr>
        <p:spPr>
          <a:xfrm>
            <a:off x="-1" y="908719"/>
            <a:ext cx="9135175" cy="5949281"/>
          </a:xfrm>
        </p:spPr>
        <p:txBody>
          <a:bodyPr>
            <a:noAutofit/>
          </a:bodyPr>
          <a:lstStyle/>
          <a:p>
            <a:r>
              <a:rPr lang="fr-FR" sz="1800" b="1" u="sng" dirty="0"/>
              <a:t>FINALITE</a:t>
            </a:r>
            <a:r>
              <a:rPr lang="fr-FR" sz="1800" dirty="0"/>
              <a:t>:  </a:t>
            </a:r>
            <a:r>
              <a:rPr lang="fr-FR" sz="1800" b="1" dirty="0"/>
              <a:t>OBTENIR LE  TEST TECHNIQUE PISTEUR</a:t>
            </a:r>
          </a:p>
          <a:p>
            <a:r>
              <a:rPr lang="fr-FR" sz="1800" b="1" u="sng" dirty="0"/>
              <a:t>OBJECTIF</a:t>
            </a:r>
            <a:r>
              <a:rPr lang="fr-FR" sz="1800" dirty="0"/>
              <a:t>: Devenir un professionnel de la montagne responsable, capable d’agir en sécurité pour soi et pour autrui.</a:t>
            </a:r>
          </a:p>
          <a:p>
            <a:r>
              <a:rPr lang="fr-FR" sz="1800" b="1" u="sng" dirty="0"/>
              <a:t>MOYENS:</a:t>
            </a:r>
            <a:endParaRPr lang="fr-FR" sz="1800" b="1" dirty="0"/>
          </a:p>
          <a:p>
            <a:pPr>
              <a:buFontTx/>
              <a:buChar char="-"/>
            </a:pPr>
            <a:r>
              <a:rPr lang="fr-FR" sz="1800" dirty="0"/>
              <a:t>Développer des capacités à endurer un effort quelles que soient les conditions (météo, physiques, mentales), seul et à plusieurs.</a:t>
            </a:r>
          </a:p>
          <a:p>
            <a:pPr>
              <a:buFontTx/>
              <a:buChar char="-"/>
            </a:pPr>
            <a:r>
              <a:rPr lang="fr-FR" sz="1800" dirty="0"/>
              <a:t>Améliorer sa technique en ski hors-pistes en vue d’obtenir le test technique de pisteur-secouriste alpin, en :</a:t>
            </a:r>
          </a:p>
          <a:p>
            <a:r>
              <a:rPr lang="fr-FR" sz="1800" dirty="0"/>
              <a:t>adaptant son ski à la neige et au terrain</a:t>
            </a:r>
          </a:p>
          <a:p>
            <a:r>
              <a:rPr lang="fr-FR" sz="1800" dirty="0"/>
              <a:t>développant des qualités de prise d’information</a:t>
            </a:r>
          </a:p>
          <a:p>
            <a:pPr lvl="0"/>
            <a:r>
              <a:rPr lang="fr-FR" sz="1800" dirty="0"/>
              <a:t>lisant correctement le terrain pour anticiper et adapter ses trajectoires</a:t>
            </a:r>
          </a:p>
          <a:p>
            <a:pPr lvl="0"/>
            <a:r>
              <a:rPr lang="fr-FR" sz="1800" dirty="0"/>
              <a:t>contrôlant ses trajectoires pour une bonne maîtrise de sa vitesse</a:t>
            </a:r>
          </a:p>
          <a:p>
            <a:r>
              <a:rPr lang="fr-FR" sz="1800" dirty="0"/>
              <a:t>étant performant durant toute la descente (aspect physique)</a:t>
            </a:r>
          </a:p>
        </p:txBody>
      </p:sp>
      <p:pic>
        <p:nvPicPr>
          <p:cNvPr id="4" name="Image 3" descr="IMG_9231.JPG">
            <a:extLst>
              <a:ext uri="{FF2B5EF4-FFF2-40B4-BE49-F238E27FC236}">
                <a16:creationId xmlns:a16="http://schemas.microsoft.com/office/drawing/2014/main" id="{4B449F27-755C-4B43-B78E-7667D897466C}"/>
              </a:ext>
            </a:extLst>
          </p:cNvPr>
          <p:cNvPicPr>
            <a:picLocks noChangeAspect="1"/>
          </p:cNvPicPr>
          <p:nvPr/>
        </p:nvPicPr>
        <p:blipFill>
          <a:blip r:embed="rId3" cstate="print"/>
          <a:stretch>
            <a:fillRect/>
          </a:stretch>
        </p:blipFill>
        <p:spPr>
          <a:xfrm>
            <a:off x="6372200" y="3883359"/>
            <a:ext cx="2309568" cy="1288164"/>
          </a:xfrm>
          <a:prstGeom prst="rect">
            <a:avLst/>
          </a:prstGeom>
        </p:spPr>
      </p:pic>
      <p:sp>
        <p:nvSpPr>
          <p:cNvPr id="5" name="Espace réservé du pied de page 4">
            <a:extLst>
              <a:ext uri="{FF2B5EF4-FFF2-40B4-BE49-F238E27FC236}">
                <a16:creationId xmlns:a16="http://schemas.microsoft.com/office/drawing/2014/main" id="{7E89CF8F-40CA-4267-A271-CEF4C293DB62}"/>
              </a:ext>
            </a:extLst>
          </p:cNvPr>
          <p:cNvSpPr>
            <a:spLocks noGrp="1"/>
          </p:cNvSpPr>
          <p:nvPr>
            <p:ph type="ftr" sz="quarter" idx="11"/>
          </p:nvPr>
        </p:nvSpPr>
        <p:spPr>
          <a:xfrm>
            <a:off x="230289" y="6597352"/>
            <a:ext cx="8646272" cy="260648"/>
          </a:xfrm>
        </p:spPr>
        <p:txBody>
          <a:bodyPr/>
          <a:lstStyle/>
          <a:p>
            <a:r>
              <a:rPr kumimoji="0" lang="fr-FR" dirty="0"/>
              <a:t>Caroline Courteville - Coordinatrice Section Montagne /HM/ Pisteur - LP St Michel de Maurienne</a:t>
            </a:r>
          </a:p>
        </p:txBody>
      </p:sp>
    </p:spTree>
    <p:extLst>
      <p:ext uri="{BB962C8B-B14F-4D97-AF65-F5344CB8AC3E}">
        <p14:creationId xmlns:p14="http://schemas.microsoft.com/office/powerpoint/2010/main" val="2839968173"/>
      </p:ext>
    </p:extLst>
  </p:cSld>
  <p:clrMapOvr>
    <a:masterClrMapping/>
  </p:clrMapOvr>
  <mc:AlternateContent xmlns:mc="http://schemas.openxmlformats.org/markup-compatibility/2006" xmlns:p14="http://schemas.microsoft.com/office/powerpoint/2010/main">
    <mc:Choice Requires="p14">
      <p:transition p14:dur="10" advClick="0" advTm="39324">
        <p:fade/>
      </p:transition>
    </mc:Choice>
    <mc:Fallback xmlns="">
      <p:transition advClick="0" advTm="39324">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954615420"/>
              </p:ext>
            </p:extLst>
          </p:nvPr>
        </p:nvGraphicFramePr>
        <p:xfrm>
          <a:off x="6270166" y="4633934"/>
          <a:ext cx="2754771" cy="18986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285720" y="914400"/>
            <a:ext cx="8858280" cy="914400"/>
          </a:xfrm>
        </p:spPr>
        <p:txBody>
          <a:bodyPr anchor="t">
            <a:normAutofit/>
          </a:bodyPr>
          <a:lstStyle/>
          <a:p>
            <a:r>
              <a:rPr lang="fr-FR" sz="2400" b="1" dirty="0"/>
              <a:t>Objectifs et Planning pour le Tests Techniques Pisteur</a:t>
            </a:r>
            <a:br>
              <a:rPr lang="fr-FR" sz="2400" b="1" dirty="0"/>
            </a:br>
            <a:endParaRPr lang="fr-FR" sz="2400" b="1" dirty="0"/>
          </a:p>
        </p:txBody>
      </p:sp>
      <p:sp>
        <p:nvSpPr>
          <p:cNvPr id="4" name="TextBox 3"/>
          <p:cNvSpPr txBox="1"/>
          <p:nvPr/>
        </p:nvSpPr>
        <p:spPr>
          <a:xfrm>
            <a:off x="8686800" y="3276600"/>
            <a:ext cx="76200" cy="369332"/>
          </a:xfrm>
          <a:prstGeom prst="rect">
            <a:avLst/>
          </a:prstGeom>
          <a:noFill/>
        </p:spPr>
        <p:txBody>
          <a:bodyPr wrap="square" rtlCol="0">
            <a:spAutoFit/>
          </a:bodyPr>
          <a:lstStyle/>
          <a:p>
            <a:endParaRPr lang="fr-FR"/>
          </a:p>
        </p:txBody>
      </p:sp>
      <p:sp>
        <p:nvSpPr>
          <p:cNvPr id="5" name="Ellipse 4"/>
          <p:cNvSpPr/>
          <p:nvPr/>
        </p:nvSpPr>
        <p:spPr>
          <a:xfrm>
            <a:off x="3071803" y="1571612"/>
            <a:ext cx="1866912" cy="1714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Tests Techniques</a:t>
            </a:r>
          </a:p>
          <a:p>
            <a:pPr algn="ctr"/>
            <a:r>
              <a:rPr sz="1600" dirty="0"/>
              <a:t>202</a:t>
            </a:r>
            <a:r>
              <a:rPr lang="fr-FR" sz="1600" dirty="0"/>
              <a:t>6 (4</a:t>
            </a:r>
            <a:r>
              <a:rPr lang="fr-FR" sz="1600" baseline="30000" dirty="0"/>
              <a:t>ème</a:t>
            </a:r>
            <a:r>
              <a:rPr lang="fr-FR" sz="1600" dirty="0"/>
              <a:t>année)</a:t>
            </a:r>
          </a:p>
        </p:txBody>
      </p:sp>
      <p:cxnSp>
        <p:nvCxnSpPr>
          <p:cNvPr id="8" name="Connecteur droit avec flèche 7"/>
          <p:cNvCxnSpPr/>
          <p:nvPr/>
        </p:nvCxnSpPr>
        <p:spPr>
          <a:xfrm flipV="1">
            <a:off x="2071670" y="2571744"/>
            <a:ext cx="1000132" cy="50006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rot="16200000" flipH="1">
            <a:off x="2071670" y="4500570"/>
            <a:ext cx="1071570" cy="928694"/>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3" name="Ellipse 12"/>
          <p:cNvSpPr/>
          <p:nvPr/>
        </p:nvSpPr>
        <p:spPr>
          <a:xfrm>
            <a:off x="500034" y="3009896"/>
            <a:ext cx="1724036" cy="1714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Tests Techniques</a:t>
            </a:r>
            <a:r>
              <a:rPr sz="1600" dirty="0"/>
              <a:t> 202</a:t>
            </a:r>
            <a:r>
              <a:rPr lang="fr-FR" sz="1600" dirty="0"/>
              <a:t>5</a:t>
            </a:r>
            <a:r>
              <a:rPr sz="1600" dirty="0"/>
              <a:t> (</a:t>
            </a:r>
            <a:r>
              <a:rPr lang="fr-FR" sz="1600" dirty="0"/>
              <a:t>3</a:t>
            </a:r>
            <a:r>
              <a:rPr sz="1600" baseline="30000" dirty="0"/>
              <a:t>ème</a:t>
            </a:r>
            <a:r>
              <a:rPr sz="1600" dirty="0"/>
              <a:t> année si conditions remplies)</a:t>
            </a:r>
            <a:endParaRPr lang="fr-FR" sz="1600" dirty="0"/>
          </a:p>
        </p:txBody>
      </p:sp>
      <p:sp>
        <p:nvSpPr>
          <p:cNvPr id="14" name="ZoneTexte 13"/>
          <p:cNvSpPr txBox="1"/>
          <p:nvPr/>
        </p:nvSpPr>
        <p:spPr>
          <a:xfrm>
            <a:off x="1714480" y="2357430"/>
            <a:ext cx="1000132" cy="369332"/>
          </a:xfrm>
          <a:prstGeom prst="rect">
            <a:avLst/>
          </a:prstGeom>
          <a:noFill/>
        </p:spPr>
        <p:txBody>
          <a:bodyPr wrap="square" rtlCol="0">
            <a:spAutoFit/>
          </a:bodyPr>
          <a:lstStyle/>
          <a:p>
            <a:r>
              <a:rPr lang="fr-FR" dirty="0"/>
              <a:t>S</a:t>
            </a:r>
            <a:r>
              <a:t>i échec</a:t>
            </a:r>
            <a:endParaRPr lang="fr-FR" dirty="0"/>
          </a:p>
        </p:txBody>
      </p:sp>
      <p:sp>
        <p:nvSpPr>
          <p:cNvPr id="15" name="ZoneTexte 14"/>
          <p:cNvSpPr txBox="1"/>
          <p:nvPr/>
        </p:nvSpPr>
        <p:spPr>
          <a:xfrm>
            <a:off x="1214414" y="5000636"/>
            <a:ext cx="1285884" cy="369332"/>
          </a:xfrm>
          <a:prstGeom prst="rect">
            <a:avLst/>
          </a:prstGeom>
          <a:noFill/>
        </p:spPr>
        <p:txBody>
          <a:bodyPr wrap="square" rtlCol="0">
            <a:spAutoFit/>
          </a:bodyPr>
          <a:lstStyle/>
          <a:p>
            <a:r>
              <a:rPr lang="fr-FR" dirty="0"/>
              <a:t>S</a:t>
            </a:r>
            <a:r>
              <a:t>i réussite</a:t>
            </a:r>
            <a:endParaRPr lang="fr-FR" dirty="0"/>
          </a:p>
        </p:txBody>
      </p:sp>
      <p:sp>
        <p:nvSpPr>
          <p:cNvPr id="16" name="Ellipse 15"/>
          <p:cNvSpPr/>
          <p:nvPr/>
        </p:nvSpPr>
        <p:spPr>
          <a:xfrm>
            <a:off x="3101204" y="4857370"/>
            <a:ext cx="1643074" cy="1714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Stage </a:t>
            </a:r>
          </a:p>
          <a:p>
            <a:pPr algn="ctr"/>
            <a:r>
              <a:rPr lang="fr-FR" sz="1600" dirty="0"/>
              <a:t>1</a:t>
            </a:r>
            <a:r>
              <a:rPr lang="fr-FR" sz="1600" baseline="30000" dirty="0"/>
              <a:t>er</a:t>
            </a:r>
            <a:r>
              <a:rPr lang="fr-FR" sz="1600" dirty="0"/>
              <a:t> degré pisteur</a:t>
            </a:r>
          </a:p>
        </p:txBody>
      </p:sp>
      <p:cxnSp>
        <p:nvCxnSpPr>
          <p:cNvPr id="19" name="Connecteur droit avec flèche 18"/>
          <p:cNvCxnSpPr/>
          <p:nvPr/>
        </p:nvCxnSpPr>
        <p:spPr>
          <a:xfrm>
            <a:off x="5000628" y="2357430"/>
            <a:ext cx="1214446"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5000628" y="1857364"/>
            <a:ext cx="1143008" cy="369332"/>
          </a:xfrm>
          <a:prstGeom prst="rect">
            <a:avLst/>
          </a:prstGeom>
          <a:noFill/>
        </p:spPr>
        <p:txBody>
          <a:bodyPr wrap="square" rtlCol="0">
            <a:spAutoFit/>
          </a:bodyPr>
          <a:lstStyle/>
          <a:p>
            <a:r>
              <a:rPr lang="fr-FR" dirty="0"/>
              <a:t>S</a:t>
            </a:r>
            <a:r>
              <a:t>i échec</a:t>
            </a:r>
            <a:endParaRPr lang="fr-FR" dirty="0"/>
          </a:p>
        </p:txBody>
      </p:sp>
      <p:sp>
        <p:nvSpPr>
          <p:cNvPr id="22" name="Ellipse 21"/>
          <p:cNvSpPr/>
          <p:nvPr/>
        </p:nvSpPr>
        <p:spPr>
          <a:xfrm>
            <a:off x="6286512" y="1571612"/>
            <a:ext cx="1785950" cy="1714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Test Techniques en dehors du LP </a:t>
            </a:r>
            <a:r>
              <a:rPr sz="1600" dirty="0"/>
              <a:t>202</a:t>
            </a:r>
            <a:r>
              <a:rPr lang="fr-FR" sz="1600" dirty="0"/>
              <a:t>7</a:t>
            </a:r>
          </a:p>
        </p:txBody>
      </p:sp>
      <p:sp>
        <p:nvSpPr>
          <p:cNvPr id="23" name="Ellipse 22"/>
          <p:cNvSpPr/>
          <p:nvPr/>
        </p:nvSpPr>
        <p:spPr>
          <a:xfrm>
            <a:off x="4714876" y="3286124"/>
            <a:ext cx="1643074" cy="1714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Stage 1</a:t>
            </a:r>
            <a:r>
              <a:rPr lang="fr-FR" sz="1600" baseline="30000" dirty="0"/>
              <a:t>er</a:t>
            </a:r>
            <a:r>
              <a:rPr lang="fr-FR" sz="1600" dirty="0"/>
              <a:t> degré pisteur </a:t>
            </a:r>
          </a:p>
        </p:txBody>
      </p:sp>
      <p:cxnSp>
        <p:nvCxnSpPr>
          <p:cNvPr id="25" name="Connecteur droit avec flèche 24"/>
          <p:cNvCxnSpPr/>
          <p:nvPr/>
        </p:nvCxnSpPr>
        <p:spPr>
          <a:xfrm>
            <a:off x="4429124" y="3286124"/>
            <a:ext cx="428628" cy="28575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3643306" y="3500438"/>
            <a:ext cx="1071570" cy="307777"/>
          </a:xfrm>
          <a:prstGeom prst="rect">
            <a:avLst/>
          </a:prstGeom>
          <a:noFill/>
        </p:spPr>
        <p:txBody>
          <a:bodyPr wrap="square" rtlCol="0">
            <a:spAutoFit/>
          </a:bodyPr>
          <a:lstStyle/>
          <a:p>
            <a:r>
              <a:rPr lang="fr-FR" sz="1400" dirty="0"/>
              <a:t>S</a:t>
            </a:r>
            <a:r>
              <a:rPr sz="1400"/>
              <a:t>i réussite</a:t>
            </a:r>
            <a:endParaRPr lang="fr-FR" sz="1400" dirty="0"/>
          </a:p>
        </p:txBody>
      </p:sp>
      <p:cxnSp>
        <p:nvCxnSpPr>
          <p:cNvPr id="30" name="Connecteur droit avec flèche 29"/>
          <p:cNvCxnSpPr/>
          <p:nvPr/>
        </p:nvCxnSpPr>
        <p:spPr>
          <a:xfrm rot="10800000" flipV="1">
            <a:off x="6286512" y="3286124"/>
            <a:ext cx="357190" cy="28575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6572264" y="3429000"/>
            <a:ext cx="1143008" cy="307777"/>
          </a:xfrm>
          <a:prstGeom prst="rect">
            <a:avLst/>
          </a:prstGeom>
          <a:noFill/>
        </p:spPr>
        <p:txBody>
          <a:bodyPr wrap="square" rtlCol="0">
            <a:spAutoFit/>
          </a:bodyPr>
          <a:lstStyle/>
          <a:p>
            <a:r>
              <a:rPr lang="fr-FR" sz="1400" dirty="0"/>
              <a:t>S</a:t>
            </a:r>
            <a:r>
              <a:rPr sz="1400"/>
              <a:t>i réussite</a:t>
            </a:r>
            <a:endParaRPr lang="fr-FR" sz="1400" dirty="0"/>
          </a:p>
        </p:txBody>
      </p:sp>
      <p:sp>
        <p:nvSpPr>
          <p:cNvPr id="3" name="Espace réservé du pied de page 2">
            <a:extLst>
              <a:ext uri="{FF2B5EF4-FFF2-40B4-BE49-F238E27FC236}">
                <a16:creationId xmlns:a16="http://schemas.microsoft.com/office/drawing/2014/main" id="{5FD4C84B-E514-4131-831A-E1944EBDF07F}"/>
              </a:ext>
            </a:extLst>
          </p:cNvPr>
          <p:cNvSpPr>
            <a:spLocks noGrp="1"/>
          </p:cNvSpPr>
          <p:nvPr>
            <p:ph type="ftr" sz="quarter" idx="11"/>
          </p:nvPr>
        </p:nvSpPr>
        <p:spPr>
          <a:xfrm>
            <a:off x="476220" y="6532585"/>
            <a:ext cx="8477280" cy="365125"/>
          </a:xfrm>
        </p:spPr>
        <p:txBody>
          <a:bodyPr/>
          <a:lstStyle/>
          <a:p>
            <a:r>
              <a:rPr kumimoji="0" lang="fr-FR" dirty="0"/>
              <a:t>Caroline Courteville - Coordinatrice Section Montagne HM Pisteur - LP St Michel de Maurienne</a:t>
            </a:r>
          </a:p>
        </p:txBody>
      </p:sp>
    </p:spTree>
    <p:custDataLst>
      <p:tags r:id="rId1"/>
    </p:custDataLst>
    <p:extLst>
      <p:ext uri="{BB962C8B-B14F-4D97-AF65-F5344CB8AC3E}">
        <p14:creationId xmlns:p14="http://schemas.microsoft.com/office/powerpoint/2010/main" val="1965138789"/>
      </p:ext>
    </p:extLst>
  </p:cSld>
  <p:clrMapOvr>
    <a:masterClrMapping/>
  </p:clrMapOvr>
  <mc:AlternateContent xmlns:mc="http://schemas.openxmlformats.org/markup-compatibility/2006" xmlns:p14="http://schemas.microsoft.com/office/powerpoint/2010/main">
    <mc:Choice Requires="p14">
      <p:transition p14:dur="10" advClick="0" advTm="7324">
        <p:fade/>
      </p:transition>
    </mc:Choice>
    <mc:Fallback xmlns="">
      <p:transition advClick="0" advTm="732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dgm id="{61582902-9228-446A-8B57-FE8C45DB27B0}"/>
                                            </p:graphicEl>
                                          </p:spTgt>
                                        </p:tgtEl>
                                        <p:attrNameLst>
                                          <p:attrName>style.visibility</p:attrName>
                                        </p:attrNameLst>
                                      </p:cBhvr>
                                      <p:to>
                                        <p:strVal val="visible"/>
                                      </p:to>
                                    </p:set>
                                    <p:animEffect transition="in" filter="wipe(left)">
                                      <p:cBhvr>
                                        <p:cTn id="7" dur="1000"/>
                                        <p:tgtEl>
                                          <p:spTgt spid="6">
                                            <p:graphicEl>
                                              <a:dgm id="{61582902-9228-446A-8B57-FE8C45DB27B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832774667"/>
              </p:ext>
            </p:extLst>
          </p:nvPr>
        </p:nvGraphicFramePr>
        <p:xfrm>
          <a:off x="221085" y="980728"/>
          <a:ext cx="8486776" cy="5040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457200" y="404438"/>
            <a:ext cx="8229600" cy="576290"/>
          </a:xfrm>
          <a:ln>
            <a:solidFill>
              <a:schemeClr val="tx1"/>
            </a:solidFill>
          </a:ln>
        </p:spPr>
        <p:txBody>
          <a:bodyPr>
            <a:normAutofit fontScale="90000"/>
          </a:bodyPr>
          <a:lstStyle/>
          <a:p>
            <a:pPr algn="ctr"/>
            <a:r>
              <a:rPr lang="fr-FR" sz="3200" b="1" dirty="0"/>
              <a:t>FORMATION PISTEUR AU LP </a:t>
            </a:r>
          </a:p>
        </p:txBody>
      </p:sp>
      <p:sp>
        <p:nvSpPr>
          <p:cNvPr id="7" name="Éclair 6"/>
          <p:cNvSpPr/>
          <p:nvPr/>
        </p:nvSpPr>
        <p:spPr>
          <a:xfrm>
            <a:off x="1815851" y="3886088"/>
            <a:ext cx="720080" cy="36004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Éclair 7"/>
          <p:cNvSpPr/>
          <p:nvPr/>
        </p:nvSpPr>
        <p:spPr>
          <a:xfrm>
            <a:off x="4613751" y="3637767"/>
            <a:ext cx="720080" cy="288032"/>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Éclair 8"/>
          <p:cNvSpPr/>
          <p:nvPr/>
        </p:nvSpPr>
        <p:spPr>
          <a:xfrm>
            <a:off x="7411651" y="3468599"/>
            <a:ext cx="648072" cy="626368"/>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droite 12"/>
          <p:cNvSpPr/>
          <p:nvPr/>
        </p:nvSpPr>
        <p:spPr>
          <a:xfrm>
            <a:off x="899592" y="5949280"/>
            <a:ext cx="7560840" cy="908720"/>
          </a:xfrm>
          <a:prstGeom prst="rightArrow">
            <a:avLst>
              <a:gd name="adj1" fmla="val 64173"/>
              <a:gd name="adj2" fmla="val 5000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dirty="0">
                <a:solidFill>
                  <a:schemeClr val="tx1"/>
                </a:solidFill>
              </a:rPr>
              <a:t>DONC PROGRESSIVE SPECIALISATION ET DEVELOPPEMENT DES COMPETENCES / EXPERIENCE PISTEUR</a:t>
            </a:r>
          </a:p>
        </p:txBody>
      </p:sp>
      <p:sp>
        <p:nvSpPr>
          <p:cNvPr id="2" name="Espace réservé du pied de page 1">
            <a:extLst>
              <a:ext uri="{FF2B5EF4-FFF2-40B4-BE49-F238E27FC236}">
                <a16:creationId xmlns:a16="http://schemas.microsoft.com/office/drawing/2014/main" id="{31ACE7BB-7C36-4DC8-90C4-86A43BA77DA9}"/>
              </a:ext>
            </a:extLst>
          </p:cNvPr>
          <p:cNvSpPr>
            <a:spLocks noGrp="1"/>
          </p:cNvSpPr>
          <p:nvPr>
            <p:ph type="ftr" sz="quarter" idx="11"/>
          </p:nvPr>
        </p:nvSpPr>
        <p:spPr>
          <a:xfrm>
            <a:off x="41751" y="6597578"/>
            <a:ext cx="9144000" cy="365125"/>
          </a:xfrm>
        </p:spPr>
        <p:txBody>
          <a:bodyPr/>
          <a:lstStyle/>
          <a:p>
            <a:r>
              <a:rPr kumimoji="0" lang="fr-FR" dirty="0"/>
              <a:t>Caroline Courteville - Coordinatrice Section Montagne /HM/  Pisteur - LP St Michel de Maurienne</a:t>
            </a:r>
          </a:p>
        </p:txBody>
      </p:sp>
    </p:spTree>
    <p:custDataLst>
      <p:tags r:id="rId1"/>
    </p:custDataLst>
    <p:extLst>
      <p:ext uri="{BB962C8B-B14F-4D97-AF65-F5344CB8AC3E}">
        <p14:creationId xmlns:p14="http://schemas.microsoft.com/office/powerpoint/2010/main" val="2409904132"/>
      </p:ext>
    </p:extLst>
  </p:cSld>
  <p:clrMapOvr>
    <a:masterClrMapping/>
  </p:clrMapOvr>
  <mc:AlternateContent xmlns:mc="http://schemas.openxmlformats.org/markup-compatibility/2006" xmlns:p14="http://schemas.microsoft.com/office/powerpoint/2010/main">
    <mc:Choice Requires="p14">
      <p:transition p14:dur="10" advClick="0" advTm="34091">
        <p:fade/>
      </p:transition>
    </mc:Choice>
    <mc:Fallback xmlns="">
      <p:transition advClick="0" advTm="3409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graphicEl>
                                              <a:dgm id="{372AB35D-7F85-4F08-9397-AA61FB00442A}"/>
                                            </p:graphicEl>
                                          </p:spTgt>
                                        </p:tgtEl>
                                        <p:attrNameLst>
                                          <p:attrName>style.visibility</p:attrName>
                                        </p:attrNameLst>
                                      </p:cBhvr>
                                      <p:to>
                                        <p:strVal val="visible"/>
                                      </p:to>
                                    </p:set>
                                    <p:anim calcmode="lin" valueType="num">
                                      <p:cBhvr>
                                        <p:cTn id="7" dur="1000" fill="hold"/>
                                        <p:tgtEl>
                                          <p:spTgt spid="3">
                                            <p:graphicEl>
                                              <a:dgm id="{372AB35D-7F85-4F08-9397-AA61FB00442A}"/>
                                            </p:graphicEl>
                                          </p:spTgt>
                                        </p:tgtEl>
                                        <p:attrNameLst>
                                          <p:attrName>ppt_w</p:attrName>
                                        </p:attrNameLst>
                                      </p:cBhvr>
                                      <p:tavLst>
                                        <p:tav tm="0">
                                          <p:val>
                                            <p:fltVal val="0"/>
                                          </p:val>
                                        </p:tav>
                                        <p:tav tm="100000">
                                          <p:val>
                                            <p:strVal val="#ppt_w"/>
                                          </p:val>
                                        </p:tav>
                                      </p:tavLst>
                                    </p:anim>
                                    <p:anim calcmode="lin" valueType="num">
                                      <p:cBhvr>
                                        <p:cTn id="8" dur="1000" fill="hold"/>
                                        <p:tgtEl>
                                          <p:spTgt spid="3">
                                            <p:graphicEl>
                                              <a:dgm id="{372AB35D-7F85-4F08-9397-AA61FB00442A}"/>
                                            </p:graphicEl>
                                          </p:spTgt>
                                        </p:tgtEl>
                                        <p:attrNameLst>
                                          <p:attrName>ppt_h</p:attrName>
                                        </p:attrNameLst>
                                      </p:cBhvr>
                                      <p:tavLst>
                                        <p:tav tm="0">
                                          <p:val>
                                            <p:fltVal val="0"/>
                                          </p:val>
                                        </p:tav>
                                        <p:tav tm="100000">
                                          <p:val>
                                            <p:strVal val="#ppt_h"/>
                                          </p:val>
                                        </p:tav>
                                      </p:tavLst>
                                    </p:anim>
                                    <p:animEffect transition="in" filter="fade">
                                      <p:cBhvr>
                                        <p:cTn id="9" dur="1000"/>
                                        <p:tgtEl>
                                          <p:spTgt spid="3">
                                            <p:graphicEl>
                                              <a:dgm id="{372AB35D-7F85-4F08-9397-AA61FB00442A}"/>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35" presetClass="path" presetSubtype="0" accel="50000" decel="50000" fill="hold" grpId="1" nodeType="clickEffect">
                                  <p:stCondLst>
                                    <p:cond delay="0"/>
                                  </p:stCondLst>
                                  <p:childTnLst>
                                    <p:animMotion origin="layout" path="M 0 0  L -0.25 0  E" pathEditMode="relative" ptsTypes="">
                                      <p:cBhvr>
                                        <p:cTn id="13" dur="1000" spd="-100000" fill="hold"/>
                                        <p:tgtEl>
                                          <p:spTgt spid="3">
                                            <p:graphicEl>
                                              <a:dgm id="{372AB35D-7F85-4F08-9397-AA61FB00442A}"/>
                                            </p:graphicEl>
                                          </p:spTgt>
                                        </p:tgtEl>
                                        <p:attrNameLst>
                                          <p:attrName>ppt_x</p:attrName>
                                          <p:attrName>ppt_y</p:attrName>
                                        </p:attrNameLst>
                                      </p:cBhvr>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3">
                                            <p:graphicEl>
                                              <a:dgm id="{43FF70E3-3B35-4DF9-A907-606680DFC178}"/>
                                            </p:graphicEl>
                                          </p:spTgt>
                                        </p:tgtEl>
                                        <p:attrNameLst>
                                          <p:attrName>style.visibility</p:attrName>
                                        </p:attrNameLst>
                                      </p:cBhvr>
                                      <p:to>
                                        <p:strVal val="visible"/>
                                      </p:to>
                                    </p:set>
                                    <p:anim calcmode="lin" valueType="num">
                                      <p:cBhvr>
                                        <p:cTn id="18" dur="1000" fill="hold"/>
                                        <p:tgtEl>
                                          <p:spTgt spid="3">
                                            <p:graphicEl>
                                              <a:dgm id="{43FF70E3-3B35-4DF9-A907-606680DFC178}"/>
                                            </p:graphicEl>
                                          </p:spTgt>
                                        </p:tgtEl>
                                        <p:attrNameLst>
                                          <p:attrName>ppt_w</p:attrName>
                                        </p:attrNameLst>
                                      </p:cBhvr>
                                      <p:tavLst>
                                        <p:tav tm="0">
                                          <p:val>
                                            <p:fltVal val="0"/>
                                          </p:val>
                                        </p:tav>
                                        <p:tav tm="100000">
                                          <p:val>
                                            <p:strVal val="#ppt_w"/>
                                          </p:val>
                                        </p:tav>
                                      </p:tavLst>
                                    </p:anim>
                                    <p:anim calcmode="lin" valueType="num">
                                      <p:cBhvr>
                                        <p:cTn id="19" dur="1000" fill="hold"/>
                                        <p:tgtEl>
                                          <p:spTgt spid="3">
                                            <p:graphicEl>
                                              <a:dgm id="{43FF70E3-3B35-4DF9-A907-606680DFC178}"/>
                                            </p:graphicEl>
                                          </p:spTgt>
                                        </p:tgtEl>
                                        <p:attrNameLst>
                                          <p:attrName>ppt_h</p:attrName>
                                        </p:attrNameLst>
                                      </p:cBhvr>
                                      <p:tavLst>
                                        <p:tav tm="0">
                                          <p:val>
                                            <p:fltVal val="0"/>
                                          </p:val>
                                        </p:tav>
                                        <p:tav tm="100000">
                                          <p:val>
                                            <p:strVal val="#ppt_h"/>
                                          </p:val>
                                        </p:tav>
                                      </p:tavLst>
                                    </p:anim>
                                    <p:animEffect transition="in" filter="fade">
                                      <p:cBhvr>
                                        <p:cTn id="20" dur="1000"/>
                                        <p:tgtEl>
                                          <p:spTgt spid="3">
                                            <p:graphicEl>
                                              <a:dgm id="{43FF70E3-3B35-4DF9-A907-606680DFC178}"/>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35" presetClass="path" presetSubtype="0" accel="50000" decel="50000" fill="hold" grpId="1" nodeType="clickEffect">
                                  <p:stCondLst>
                                    <p:cond delay="0"/>
                                  </p:stCondLst>
                                  <p:childTnLst>
                                    <p:animMotion origin="layout" path="M 0 0  L -0.25 0  E" pathEditMode="relative" ptsTypes="">
                                      <p:cBhvr>
                                        <p:cTn id="24" dur="1000" spd="-100000" fill="hold"/>
                                        <p:tgtEl>
                                          <p:spTgt spid="3">
                                            <p:graphicEl>
                                              <a:dgm id="{43FF70E3-3B35-4DF9-A907-606680DFC178}"/>
                                            </p:graphicEl>
                                          </p:spTgt>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3">
                                            <p:graphicEl>
                                              <a:dgm id="{40E75915-E9B1-4ABD-839B-3CFD5E25D23D}"/>
                                            </p:graphicEl>
                                          </p:spTgt>
                                        </p:tgtEl>
                                        <p:attrNameLst>
                                          <p:attrName>style.visibility</p:attrName>
                                        </p:attrNameLst>
                                      </p:cBhvr>
                                      <p:to>
                                        <p:strVal val="visible"/>
                                      </p:to>
                                    </p:set>
                                    <p:anim calcmode="lin" valueType="num">
                                      <p:cBhvr>
                                        <p:cTn id="29" dur="1000" fill="hold"/>
                                        <p:tgtEl>
                                          <p:spTgt spid="3">
                                            <p:graphicEl>
                                              <a:dgm id="{40E75915-E9B1-4ABD-839B-3CFD5E25D23D}"/>
                                            </p:graphicEl>
                                          </p:spTgt>
                                        </p:tgtEl>
                                        <p:attrNameLst>
                                          <p:attrName>ppt_w</p:attrName>
                                        </p:attrNameLst>
                                      </p:cBhvr>
                                      <p:tavLst>
                                        <p:tav tm="0">
                                          <p:val>
                                            <p:fltVal val="0"/>
                                          </p:val>
                                        </p:tav>
                                        <p:tav tm="100000">
                                          <p:val>
                                            <p:strVal val="#ppt_w"/>
                                          </p:val>
                                        </p:tav>
                                      </p:tavLst>
                                    </p:anim>
                                    <p:anim calcmode="lin" valueType="num">
                                      <p:cBhvr>
                                        <p:cTn id="30" dur="1000" fill="hold"/>
                                        <p:tgtEl>
                                          <p:spTgt spid="3">
                                            <p:graphicEl>
                                              <a:dgm id="{40E75915-E9B1-4ABD-839B-3CFD5E25D23D}"/>
                                            </p:graphicEl>
                                          </p:spTgt>
                                        </p:tgtEl>
                                        <p:attrNameLst>
                                          <p:attrName>ppt_h</p:attrName>
                                        </p:attrNameLst>
                                      </p:cBhvr>
                                      <p:tavLst>
                                        <p:tav tm="0">
                                          <p:val>
                                            <p:fltVal val="0"/>
                                          </p:val>
                                        </p:tav>
                                        <p:tav tm="100000">
                                          <p:val>
                                            <p:strVal val="#ppt_h"/>
                                          </p:val>
                                        </p:tav>
                                      </p:tavLst>
                                    </p:anim>
                                    <p:animEffect transition="in" filter="fade">
                                      <p:cBhvr>
                                        <p:cTn id="31" dur="1000"/>
                                        <p:tgtEl>
                                          <p:spTgt spid="3">
                                            <p:graphicEl>
                                              <a:dgm id="{40E75915-E9B1-4ABD-839B-3CFD5E25D23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35" presetClass="path" presetSubtype="0" accel="50000" decel="50000" fill="hold" grpId="1" nodeType="clickEffect">
                                  <p:stCondLst>
                                    <p:cond delay="0"/>
                                  </p:stCondLst>
                                  <p:childTnLst>
                                    <p:animMotion origin="layout" path="M 0 0  L -0.25 0  E" pathEditMode="relative" ptsTypes="">
                                      <p:cBhvr>
                                        <p:cTn id="35" dur="1000" spd="-100000" fill="hold"/>
                                        <p:tgtEl>
                                          <p:spTgt spid="3">
                                            <p:graphicEl>
                                              <a:dgm id="{40E75915-E9B1-4ABD-839B-3CFD5E25D23D}"/>
                                            </p:graphic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Graphic spid="3" grpI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4648200" cy="914400"/>
          </a:xfrm>
        </p:spPr>
        <p:txBody>
          <a:bodyPr>
            <a:normAutofit fontScale="90000"/>
          </a:bodyPr>
          <a:lstStyle/>
          <a:p>
            <a:pPr algn="ctr"/>
            <a:r>
              <a:rPr lang="fr-FR" sz="4400" b="1" dirty="0"/>
              <a:t>LA FORMATION</a:t>
            </a:r>
          </a:p>
        </p:txBody>
      </p:sp>
      <p:pic>
        <p:nvPicPr>
          <p:cNvPr id="4" name="Picture 3"/>
          <p:cNvPicPr>
            <a:picLocks noChangeAspect="1"/>
          </p:cNvPicPr>
          <p:nvPr/>
        </p:nvPicPr>
        <p:blipFill>
          <a:blip r:embed="rId4" cstate="print"/>
          <a:stretch>
            <a:fillRect/>
          </a:stretch>
        </p:blipFill>
        <p:spPr>
          <a:xfrm>
            <a:off x="5580112" y="1371600"/>
            <a:ext cx="3063240" cy="4594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ontent Placeholder 4"/>
          <p:cNvSpPr>
            <a:spLocks noGrp="1"/>
          </p:cNvSpPr>
          <p:nvPr>
            <p:ph idx="1"/>
          </p:nvPr>
        </p:nvSpPr>
        <p:spPr>
          <a:xfrm>
            <a:off x="323528" y="2132856"/>
            <a:ext cx="4781872" cy="4297363"/>
          </a:xfrm>
        </p:spPr>
        <p:txBody>
          <a:bodyPr/>
          <a:lstStyle/>
          <a:p>
            <a:r>
              <a:rPr dirty="0"/>
              <a:t>D.E. </a:t>
            </a:r>
            <a:r>
              <a:rPr lang="fr-FR" dirty="0"/>
              <a:t>Alpinisme option </a:t>
            </a:r>
            <a:r>
              <a:rPr dirty="0"/>
              <a:t>Accompagnateur Moyenne Montagne</a:t>
            </a:r>
          </a:p>
          <a:p>
            <a:endParaRPr dirty="0"/>
          </a:p>
          <a:p>
            <a:r>
              <a:rPr lang="fr-FR" dirty="0"/>
              <a:t>D.E. Alpinisme option Guide de Haute Montagne</a:t>
            </a:r>
          </a:p>
          <a:p>
            <a:endParaRPr dirty="0"/>
          </a:p>
          <a:p>
            <a:r>
              <a:rPr dirty="0"/>
              <a:t>DEJEPS Escalade</a:t>
            </a:r>
          </a:p>
          <a:p>
            <a:endParaRPr dirty="0"/>
          </a:p>
          <a:p>
            <a:r>
              <a:rPr lang="fr-FR" dirty="0"/>
              <a:t>B.N. P</a:t>
            </a:r>
            <a:r>
              <a:rPr dirty="0"/>
              <a:t>isteur secouriste </a:t>
            </a:r>
            <a:endParaRPr lang="fr-FR" dirty="0"/>
          </a:p>
          <a:p>
            <a:pPr marL="0" indent="0">
              <a:buNone/>
            </a:pPr>
            <a:endParaRPr lang="fr-FR" dirty="0"/>
          </a:p>
        </p:txBody>
      </p:sp>
      <p:sp>
        <p:nvSpPr>
          <p:cNvPr id="3" name="Espace réservé du pied de page 2">
            <a:extLst>
              <a:ext uri="{FF2B5EF4-FFF2-40B4-BE49-F238E27FC236}">
                <a16:creationId xmlns:a16="http://schemas.microsoft.com/office/drawing/2014/main" id="{48F9FB99-981E-44E0-A5CB-F3E5C23E91BE}"/>
              </a:ext>
            </a:extLst>
          </p:cNvPr>
          <p:cNvSpPr>
            <a:spLocks noGrp="1"/>
          </p:cNvSpPr>
          <p:nvPr>
            <p:ph type="ftr" sz="quarter" idx="11"/>
          </p:nvPr>
        </p:nvSpPr>
        <p:spPr>
          <a:xfrm>
            <a:off x="107504" y="6430219"/>
            <a:ext cx="8712968" cy="291256"/>
          </a:xfrm>
        </p:spPr>
        <p:txBody>
          <a:bodyPr/>
          <a:lstStyle/>
          <a:p>
            <a:r>
              <a:rPr kumimoji="0" lang="fr-FR" dirty="0"/>
              <a:t>Caroline Courteville  Coordinatrice Section Montagne /HM/ Pisteur -LP St Michel de Maurienne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Click="0" advTm="12771">
        <p:fade/>
      </p:transition>
    </mc:Choice>
    <mc:Fallback xmlns="">
      <p:transition advClick="0" advTm="12771">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B3C17235-59F8-4443-863D-BCCD637AAC24}"/>
              </a:ext>
            </a:extLst>
          </p:cNvPr>
          <p:cNvSpPr>
            <a:spLocks noGrp="1"/>
          </p:cNvSpPr>
          <p:nvPr>
            <p:ph type="title"/>
          </p:nvPr>
        </p:nvSpPr>
        <p:spPr/>
        <p:txBody>
          <a:bodyPr>
            <a:normAutofit fontScale="90000"/>
          </a:bodyPr>
          <a:lstStyle/>
          <a:p>
            <a:pPr algn="ctr"/>
            <a:br>
              <a:rPr lang="fr-FR" b="1" dirty="0"/>
            </a:br>
            <a:endParaRPr lang="fr-FR" dirty="0"/>
          </a:p>
        </p:txBody>
      </p:sp>
      <p:sp>
        <p:nvSpPr>
          <p:cNvPr id="11" name="Espace réservé du contenu 10">
            <a:extLst>
              <a:ext uri="{FF2B5EF4-FFF2-40B4-BE49-F238E27FC236}">
                <a16:creationId xmlns:a16="http://schemas.microsoft.com/office/drawing/2014/main" id="{102B67E7-DA6F-4869-96C7-60D29F660782}"/>
              </a:ext>
            </a:extLst>
          </p:cNvPr>
          <p:cNvSpPr>
            <a:spLocks noGrp="1"/>
          </p:cNvSpPr>
          <p:nvPr>
            <p:ph idx="1"/>
          </p:nvPr>
        </p:nvSpPr>
        <p:spPr>
          <a:xfrm>
            <a:off x="179512" y="1202432"/>
            <a:ext cx="8712968" cy="5322912"/>
          </a:xfrm>
        </p:spPr>
        <p:txBody>
          <a:bodyPr>
            <a:normAutofit fontScale="70000" lnSpcReduction="20000"/>
          </a:bodyPr>
          <a:lstStyle/>
          <a:p>
            <a:r>
              <a:rPr lang="fr-FR" sz="2300" dirty="0"/>
              <a:t>Le métier de guide exige de sérieuses </a:t>
            </a:r>
            <a:r>
              <a:rPr lang="fr-FR" sz="2300" b="1" u="sng" dirty="0"/>
              <a:t>capacités physiques, techniques et morales.</a:t>
            </a:r>
          </a:p>
          <a:p>
            <a:r>
              <a:rPr lang="fr-FR" sz="2300" dirty="0"/>
              <a:t>Pour se présenter à l’examen probatoire du diplôme d’aspirant guide, il faut une grande expérience de la haute montagne et un fort niveau technique dans l’ensemble des disciplines : alpinisme (neige, glace, rocher, terrain mixte); ski-alpinisme; ski hors-pistes; cascade de glace... </a:t>
            </a:r>
          </a:p>
          <a:p>
            <a:r>
              <a:rPr lang="fr-FR" sz="2300" dirty="0"/>
              <a:t>Le diplôme de guide de haute montagne atteste des compétences permettant d’exercer contre rémunération : </a:t>
            </a:r>
          </a:p>
          <a:p>
            <a:pPr marL="0" indent="0">
              <a:buNone/>
            </a:pPr>
            <a:r>
              <a:rPr lang="fr-FR" sz="2300" dirty="0"/>
              <a:t>- la conduite et l’accompagnement de personnes dans des excursions ou des ascensions de montagne en rocher, neige, glace et terrain mixte ainsi que dans des excursions de ski de randonnée et en ski hors pistes ; </a:t>
            </a:r>
          </a:p>
          <a:p>
            <a:pPr>
              <a:buFontTx/>
              <a:buChar char="-"/>
            </a:pPr>
            <a:r>
              <a:rPr lang="fr-FR" sz="2300" dirty="0"/>
              <a:t>l’enseignement des techniques correspondantes ; </a:t>
            </a:r>
          </a:p>
          <a:p>
            <a:pPr>
              <a:buFontTx/>
              <a:buChar char="-"/>
            </a:pPr>
            <a:r>
              <a:rPr lang="fr-FR" sz="2300" dirty="0"/>
              <a:t>l’entraînement aux pratiques de compétition dans les disciplines précitées. </a:t>
            </a:r>
          </a:p>
          <a:p>
            <a:pPr marL="0" indent="0">
              <a:buNone/>
            </a:pPr>
            <a:endParaRPr lang="fr-FR" sz="2300" dirty="0"/>
          </a:p>
          <a:p>
            <a:r>
              <a:rPr lang="fr-FR" sz="2300" dirty="0"/>
              <a:t>Un recyclage est obligatoire tous les 6 ans. </a:t>
            </a:r>
          </a:p>
          <a:p>
            <a:r>
              <a:rPr lang="fr-FR" sz="2300" dirty="0"/>
              <a:t>Le métier de guide peut s’exercer à plein temps compte tenu de la polyvalence des activités auxquelles il donne accès. </a:t>
            </a:r>
          </a:p>
        </p:txBody>
      </p:sp>
      <p:sp>
        <p:nvSpPr>
          <p:cNvPr id="2" name="Espace réservé du pied de page 1">
            <a:extLst>
              <a:ext uri="{FF2B5EF4-FFF2-40B4-BE49-F238E27FC236}">
                <a16:creationId xmlns:a16="http://schemas.microsoft.com/office/drawing/2014/main" id="{2E5A7623-6EF3-4269-A5A0-ADEB10A492D8}"/>
              </a:ext>
            </a:extLst>
          </p:cNvPr>
          <p:cNvSpPr>
            <a:spLocks noGrp="1"/>
          </p:cNvSpPr>
          <p:nvPr>
            <p:ph type="ftr" sz="quarter" idx="11"/>
          </p:nvPr>
        </p:nvSpPr>
        <p:spPr>
          <a:xfrm>
            <a:off x="251520" y="6356350"/>
            <a:ext cx="8892480" cy="365125"/>
          </a:xfrm>
        </p:spPr>
        <p:txBody>
          <a:bodyPr/>
          <a:lstStyle/>
          <a:p>
            <a:r>
              <a:rPr kumimoji="0" lang="fr-FR" dirty="0"/>
              <a:t>Caroline Courteville - Coordinatrice Section Montagne / HM/ Pisteur - LP St Michel de Maurienne</a:t>
            </a:r>
          </a:p>
        </p:txBody>
      </p:sp>
      <p:sp>
        <p:nvSpPr>
          <p:cNvPr id="4" name="Titre 1">
            <a:extLst>
              <a:ext uri="{FF2B5EF4-FFF2-40B4-BE49-F238E27FC236}">
                <a16:creationId xmlns:a16="http://schemas.microsoft.com/office/drawing/2014/main" id="{2674BF28-55B1-47CD-8DD5-85693D05247F}"/>
              </a:ext>
            </a:extLst>
          </p:cNvPr>
          <p:cNvSpPr txBox="1">
            <a:spLocks/>
          </p:cNvSpPr>
          <p:nvPr/>
        </p:nvSpPr>
        <p:spPr>
          <a:xfrm>
            <a:off x="0" y="626368"/>
            <a:ext cx="9144000" cy="576064"/>
          </a:xfrm>
          <a:prstGeom prst="rect">
            <a:avLst/>
          </a:prstGeom>
          <a:ln>
            <a:solidFill>
              <a:schemeClr val="tx1"/>
            </a:solidFill>
          </a:ln>
        </p:spPr>
        <p:txBody>
          <a:bodyPr vert="horz" lIns="91440" tIns="45720" rIns="91440" bIns="45720" rtlCol="0" anchor="t">
            <a:noAutofit/>
          </a:bodyPr>
          <a:lstStyle>
            <a:lvl1pPr algn="l" defTabSz="914400" rtl="0" eaLnBrk="1" latinLnBrk="0" hangingPunct="1">
              <a:spcBef>
                <a:spcPct val="0"/>
              </a:spcBef>
              <a:buNone/>
              <a:defRPr kumimoji="0" lang="fr-FR" sz="2800" kern="1200">
                <a:solidFill>
                  <a:schemeClr val="tx1"/>
                </a:solidFill>
                <a:latin typeface="Georgia" pitchFamily="18" charset="0"/>
                <a:ea typeface="+mj-ea"/>
                <a:cs typeface="+mj-cs"/>
              </a:defRPr>
            </a:lvl1pPr>
          </a:lstStyle>
          <a:p>
            <a:pPr algn="ctr"/>
            <a:r>
              <a:rPr lang="fr-FR" sz="2400" b="1" dirty="0"/>
              <a:t>Le DE Alpinisme mention Guide de Haute Montagne</a:t>
            </a:r>
          </a:p>
        </p:txBody>
      </p:sp>
      <p:pic>
        <p:nvPicPr>
          <p:cNvPr id="12" name="Image 11">
            <a:extLst>
              <a:ext uri="{FF2B5EF4-FFF2-40B4-BE49-F238E27FC236}">
                <a16:creationId xmlns:a16="http://schemas.microsoft.com/office/drawing/2014/main" id="{A63704FD-A196-4EE1-A8DA-CAF8C98F4466}"/>
              </a:ext>
            </a:extLst>
          </p:cNvPr>
          <p:cNvPicPr>
            <a:picLocks noChangeAspect="1"/>
          </p:cNvPicPr>
          <p:nvPr/>
        </p:nvPicPr>
        <p:blipFill>
          <a:blip r:embed="rId2"/>
          <a:stretch>
            <a:fillRect/>
          </a:stretch>
        </p:blipFill>
        <p:spPr>
          <a:xfrm>
            <a:off x="7284166" y="4077072"/>
            <a:ext cx="1691816" cy="1691816"/>
          </a:xfrm>
          <a:prstGeom prst="rect">
            <a:avLst/>
          </a:prstGeom>
        </p:spPr>
      </p:pic>
    </p:spTree>
    <p:extLst>
      <p:ext uri="{BB962C8B-B14F-4D97-AF65-F5344CB8AC3E}">
        <p14:creationId xmlns:p14="http://schemas.microsoft.com/office/powerpoint/2010/main" val="1439554366"/>
      </p:ext>
    </p:extLst>
  </p:cSld>
  <p:clrMapOvr>
    <a:masterClrMapping/>
  </p:clrMapOvr>
  <mc:AlternateContent xmlns:mc="http://schemas.openxmlformats.org/markup-compatibility/2006" xmlns:p14="http://schemas.microsoft.com/office/powerpoint/2010/main">
    <mc:Choice Requires="p14">
      <p:transition p14:dur="10" advClick="0" advTm="43483">
        <p:fade/>
      </p:transition>
    </mc:Choice>
    <mc:Fallback xmlns="">
      <p:transition advClick="0" advTm="43483">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8680"/>
            <a:ext cx="8229600" cy="914400"/>
          </a:xfrm>
        </p:spPr>
        <p:txBody>
          <a:bodyPr>
            <a:normAutofit/>
          </a:bodyPr>
          <a:lstStyle/>
          <a:p>
            <a:pPr algn="ctr"/>
            <a:r>
              <a:rPr lang="fr-FR" sz="3600" b="1" dirty="0"/>
              <a:t>Les Semaines</a:t>
            </a:r>
            <a:r>
              <a:rPr sz="3600" b="1" dirty="0"/>
              <a:t> Haute Montagne</a:t>
            </a:r>
            <a:endParaRPr lang="fr-FR" sz="3600" b="1" dirty="0"/>
          </a:p>
        </p:txBody>
      </p:sp>
      <p:sp>
        <p:nvSpPr>
          <p:cNvPr id="3" name="Espace réservé du contenu 2"/>
          <p:cNvSpPr>
            <a:spLocks noGrp="1"/>
          </p:cNvSpPr>
          <p:nvPr>
            <p:ph idx="1"/>
          </p:nvPr>
        </p:nvSpPr>
        <p:spPr>
          <a:xfrm>
            <a:off x="251520" y="3089372"/>
            <a:ext cx="5616624" cy="3528392"/>
          </a:xfrm>
        </p:spPr>
        <p:txBody>
          <a:bodyPr>
            <a:normAutofit fontScale="85000" lnSpcReduction="20000"/>
          </a:bodyPr>
          <a:lstStyle/>
          <a:p>
            <a:r>
              <a:rPr lang="fr-FR" dirty="0"/>
              <a:t>Ski de randonnée et sécurité hors piste, techniques de mouflage</a:t>
            </a:r>
          </a:p>
          <a:p>
            <a:r>
              <a:rPr lang="fr-FR" dirty="0"/>
              <a:t>Des connaissances sur la sécurité en hiver (recherche DVA, risques avalanches, intervention PGHM, connaissance du manteau neigeux)</a:t>
            </a:r>
          </a:p>
          <a:p>
            <a:r>
              <a:rPr lang="fr-FR" dirty="0"/>
              <a:t>Cascade de glace</a:t>
            </a:r>
          </a:p>
          <a:p>
            <a:r>
              <a:rPr dirty="0"/>
              <a:t>Manipulation de cordes ; techniques d assurage en escalade : Couennes et Grandes-Voies; pose de protections.</a:t>
            </a:r>
          </a:p>
          <a:p>
            <a:r>
              <a:rPr lang="fr-FR" dirty="0"/>
              <a:t>E</a:t>
            </a:r>
            <a:r>
              <a:rPr dirty="0"/>
              <a:t>scalade en SAE (Aix les Bains; Grenoble).</a:t>
            </a:r>
          </a:p>
          <a:p>
            <a:pPr>
              <a:buNone/>
            </a:pPr>
            <a:endParaRPr lang="fr-FR" dirty="0"/>
          </a:p>
        </p:txBody>
      </p:sp>
      <p:pic>
        <p:nvPicPr>
          <p:cNvPr id="7" name="Image 6">
            <a:extLst>
              <a:ext uri="{FF2B5EF4-FFF2-40B4-BE49-F238E27FC236}">
                <a16:creationId xmlns:a16="http://schemas.microsoft.com/office/drawing/2014/main" id="{6CD581A3-D2F8-474F-BE75-1DF9B08FEF8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970959" y="1282958"/>
            <a:ext cx="2921521" cy="5193815"/>
          </a:xfrm>
          <a:prstGeom prst="rect">
            <a:avLst/>
          </a:prstGeom>
        </p:spPr>
      </p:pic>
      <p:pic>
        <p:nvPicPr>
          <p:cNvPr id="9" name="Image 8">
            <a:extLst>
              <a:ext uri="{FF2B5EF4-FFF2-40B4-BE49-F238E27FC236}">
                <a16:creationId xmlns:a16="http://schemas.microsoft.com/office/drawing/2014/main" id="{BEEB5A0F-EAE6-4501-9CAB-5A2A607983D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1520" y="1268760"/>
            <a:ext cx="2376265" cy="1782199"/>
          </a:xfrm>
          <a:prstGeom prst="rect">
            <a:avLst/>
          </a:prstGeom>
        </p:spPr>
      </p:pic>
      <p:pic>
        <p:nvPicPr>
          <p:cNvPr id="11" name="Image 10">
            <a:extLst>
              <a:ext uri="{FF2B5EF4-FFF2-40B4-BE49-F238E27FC236}">
                <a16:creationId xmlns:a16="http://schemas.microsoft.com/office/drawing/2014/main" id="{DFF9791D-6201-48B7-89CB-B35DFF18F8D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751198" y="1282958"/>
            <a:ext cx="3168354" cy="1782199"/>
          </a:xfrm>
          <a:prstGeom prst="rect">
            <a:avLst/>
          </a:prstGeom>
        </p:spPr>
      </p:pic>
      <p:sp>
        <p:nvSpPr>
          <p:cNvPr id="4" name="Espace réservé du pied de page 3">
            <a:extLst>
              <a:ext uri="{FF2B5EF4-FFF2-40B4-BE49-F238E27FC236}">
                <a16:creationId xmlns:a16="http://schemas.microsoft.com/office/drawing/2014/main" id="{58AC15FE-6F32-4ABE-8A71-4F19718FF840}"/>
              </a:ext>
            </a:extLst>
          </p:cNvPr>
          <p:cNvSpPr>
            <a:spLocks noGrp="1"/>
          </p:cNvSpPr>
          <p:nvPr>
            <p:ph type="ftr" sz="quarter" idx="11"/>
          </p:nvPr>
        </p:nvSpPr>
        <p:spPr>
          <a:xfrm>
            <a:off x="457200" y="6524062"/>
            <a:ext cx="8229600" cy="365125"/>
          </a:xfrm>
        </p:spPr>
        <p:txBody>
          <a:bodyPr/>
          <a:lstStyle/>
          <a:p>
            <a:r>
              <a:rPr kumimoji="0" lang="fr-FR" dirty="0"/>
              <a:t>Caroline Courteville - Coordinatrice Section Montagne/ HM / Pisteur - LP St Michel de Maurienne</a:t>
            </a:r>
          </a:p>
        </p:txBody>
      </p:sp>
    </p:spTree>
  </p:cSld>
  <p:clrMapOvr>
    <a:masterClrMapping/>
  </p:clrMapOvr>
  <mc:AlternateContent xmlns:mc="http://schemas.openxmlformats.org/markup-compatibility/2006" xmlns:p14="http://schemas.microsoft.com/office/powerpoint/2010/main">
    <mc:Choice Requires="p14">
      <p:transition p14:dur="10" advClick="0" advTm="17320">
        <p:fade/>
      </p:transition>
    </mc:Choice>
    <mc:Fallback xmlns="">
      <p:transition advClick="0" advTm="1732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220" y="518653"/>
            <a:ext cx="8229600" cy="426368"/>
          </a:xfrm>
        </p:spPr>
        <p:txBody>
          <a:bodyPr>
            <a:noAutofit/>
          </a:bodyPr>
          <a:lstStyle/>
          <a:p>
            <a:pPr algn="ctr"/>
            <a:r>
              <a:rPr lang="fr-FR" sz="2400" b="1" dirty="0"/>
              <a:t>Les conditions d’accès au DE Guide HM</a:t>
            </a:r>
          </a:p>
        </p:txBody>
      </p:sp>
      <p:sp>
        <p:nvSpPr>
          <p:cNvPr id="10" name="Espace réservé du contenu 9">
            <a:extLst>
              <a:ext uri="{FF2B5EF4-FFF2-40B4-BE49-F238E27FC236}">
                <a16:creationId xmlns:a16="http://schemas.microsoft.com/office/drawing/2014/main" id="{54A5F3F3-C023-481E-BFF6-BC71028F84D6}"/>
              </a:ext>
            </a:extLst>
          </p:cNvPr>
          <p:cNvSpPr>
            <a:spLocks noGrp="1"/>
          </p:cNvSpPr>
          <p:nvPr>
            <p:ph idx="1"/>
          </p:nvPr>
        </p:nvSpPr>
        <p:spPr>
          <a:xfrm>
            <a:off x="457200" y="1124744"/>
            <a:ext cx="8229600" cy="5001419"/>
          </a:xfrm>
        </p:spPr>
        <p:txBody>
          <a:bodyPr>
            <a:normAutofit fontScale="85000" lnSpcReduction="20000"/>
          </a:bodyPr>
          <a:lstStyle/>
          <a:p>
            <a:pPr marL="0" indent="0">
              <a:buNone/>
            </a:pPr>
            <a:r>
              <a:rPr lang="fr-FR" dirty="0" err="1"/>
              <a:t>Etre</a:t>
            </a:r>
            <a:r>
              <a:rPr lang="fr-FR" dirty="0"/>
              <a:t> âgé de 18 ans au moins au 1er janvier de l’année d’examen  </a:t>
            </a:r>
          </a:p>
          <a:p>
            <a:pPr marL="0" indent="0">
              <a:buNone/>
            </a:pPr>
            <a:r>
              <a:rPr lang="fr-FR" dirty="0"/>
              <a:t>Présenter une liste de 58 courses </a:t>
            </a:r>
          </a:p>
          <a:p>
            <a:pPr marL="0" indent="0">
              <a:buNone/>
            </a:pPr>
            <a:r>
              <a:rPr lang="fr-FR" dirty="0"/>
              <a:t>(</a:t>
            </a:r>
            <a:r>
              <a:rPr lang="fr-FR" dirty="0">
                <a:hlinkClick r:id="rId4"/>
              </a:rPr>
              <a:t>Liste de courses 2025 nouveau cursus.pdf (sports.gouv.fr)</a:t>
            </a:r>
            <a:r>
              <a:rPr lang="fr-FR" dirty="0"/>
              <a:t>)</a:t>
            </a:r>
          </a:p>
          <a:p>
            <a:pPr marL="0" indent="0">
              <a:buNone/>
            </a:pPr>
            <a:r>
              <a:rPr lang="fr-FR" dirty="0" err="1"/>
              <a:t>Etre</a:t>
            </a:r>
            <a:r>
              <a:rPr lang="fr-FR" dirty="0"/>
              <a:t> titulaire de l’attestation de formation aux 1er secours (AFPS)</a:t>
            </a:r>
          </a:p>
          <a:p>
            <a:pPr marL="0" indent="0">
              <a:buNone/>
            </a:pPr>
            <a:endParaRPr lang="fr-FR" dirty="0"/>
          </a:p>
          <a:p>
            <a:pPr marL="0" indent="0">
              <a:buNone/>
            </a:pPr>
            <a:r>
              <a:rPr lang="fr-FR" b="1" u="sng" dirty="0"/>
              <a:t>Probatoire</a:t>
            </a:r>
            <a:r>
              <a:rPr lang="fr-FR" dirty="0"/>
              <a:t> durée : 10 jours - les épreuves sont éliminatoires </a:t>
            </a:r>
          </a:p>
          <a:p>
            <a:pPr marL="457200" indent="-457200">
              <a:buAutoNum type="arabicParenR"/>
            </a:pPr>
            <a:r>
              <a:rPr lang="fr-FR" dirty="0"/>
              <a:t>Un entretien sur la liste de courses </a:t>
            </a:r>
          </a:p>
          <a:p>
            <a:pPr marL="457200" indent="-457200">
              <a:buAutoNum type="arabicParenR"/>
            </a:pPr>
            <a:r>
              <a:rPr lang="fr-FR" dirty="0"/>
              <a:t>Une épreuve d’escalade en chaussons d’escalade </a:t>
            </a:r>
          </a:p>
          <a:p>
            <a:pPr marL="457200" indent="-457200">
              <a:buAutoNum type="arabicParenR"/>
            </a:pPr>
            <a:r>
              <a:rPr lang="fr-FR" dirty="0"/>
              <a:t>Une épreuve en neige et glace </a:t>
            </a:r>
          </a:p>
          <a:p>
            <a:pPr marL="457200" indent="-457200">
              <a:buAutoNum type="arabicParenR"/>
            </a:pPr>
            <a:r>
              <a:rPr lang="fr-FR" dirty="0"/>
              <a:t>Une épreuve en terrains variés, comportant notamment une évolution en rocher en chaussures de montagne </a:t>
            </a:r>
          </a:p>
          <a:p>
            <a:pPr marL="457200" indent="-457200">
              <a:buAutoNum type="arabicParenR"/>
            </a:pPr>
            <a:r>
              <a:rPr lang="fr-FR" dirty="0"/>
              <a:t>Une épreuve de ski en toute neige, tout terrain </a:t>
            </a:r>
          </a:p>
          <a:p>
            <a:pPr marL="457200" indent="-457200">
              <a:buAutoNum type="arabicParenR"/>
            </a:pPr>
            <a:r>
              <a:rPr lang="fr-FR" dirty="0"/>
              <a:t>Une épreuve d’orientation (carte, boussole, altimètre) </a:t>
            </a:r>
          </a:p>
          <a:p>
            <a:pPr marL="457200" indent="-457200">
              <a:buAutoNum type="arabicParenR"/>
            </a:pPr>
            <a:r>
              <a:rPr lang="fr-FR" dirty="0"/>
              <a:t>Des évolutions en haute-montagne, sur une période de 5 jours</a:t>
            </a:r>
          </a:p>
        </p:txBody>
      </p:sp>
      <p:sp>
        <p:nvSpPr>
          <p:cNvPr id="4" name="Espace réservé du pied de page 3">
            <a:extLst>
              <a:ext uri="{FF2B5EF4-FFF2-40B4-BE49-F238E27FC236}">
                <a16:creationId xmlns:a16="http://schemas.microsoft.com/office/drawing/2014/main" id="{7333A753-49FA-4516-B930-8BE69A20C782}"/>
              </a:ext>
            </a:extLst>
          </p:cNvPr>
          <p:cNvSpPr>
            <a:spLocks noGrp="1"/>
          </p:cNvSpPr>
          <p:nvPr>
            <p:ph type="ftr" sz="quarter" idx="11"/>
          </p:nvPr>
        </p:nvSpPr>
        <p:spPr>
          <a:xfrm>
            <a:off x="179512" y="6356350"/>
            <a:ext cx="8640960" cy="365125"/>
          </a:xfrm>
        </p:spPr>
        <p:txBody>
          <a:bodyPr/>
          <a:lstStyle/>
          <a:p>
            <a:r>
              <a:rPr kumimoji="0" lang="fr-FR" dirty="0"/>
              <a:t>Caroline Courteville - Coordinatrice Section Montagne / HM /Pisteur - LP St Michel de Maurienne</a:t>
            </a:r>
          </a:p>
        </p:txBody>
      </p:sp>
      <p:pic>
        <p:nvPicPr>
          <p:cNvPr id="11" name="Image 10">
            <a:extLst>
              <a:ext uri="{FF2B5EF4-FFF2-40B4-BE49-F238E27FC236}">
                <a16:creationId xmlns:a16="http://schemas.microsoft.com/office/drawing/2014/main" id="{1834D655-436B-4F7D-9441-9B5DBF9E63B4}"/>
              </a:ext>
            </a:extLst>
          </p:cNvPr>
          <p:cNvPicPr>
            <a:picLocks noChangeAspect="1"/>
          </p:cNvPicPr>
          <p:nvPr/>
        </p:nvPicPr>
        <p:blipFill>
          <a:blip r:embed="rId5"/>
          <a:stretch>
            <a:fillRect/>
          </a:stretch>
        </p:blipFill>
        <p:spPr>
          <a:xfrm>
            <a:off x="6804248" y="2962005"/>
            <a:ext cx="2240285" cy="1331091"/>
          </a:xfrm>
          <a:prstGeom prst="rect">
            <a:avLst/>
          </a:prstGeom>
        </p:spPr>
      </p:pic>
    </p:spTree>
    <p:custDataLst>
      <p:tags r:id="rId1"/>
    </p:custDataLst>
    <p:extLst>
      <p:ext uri="{BB962C8B-B14F-4D97-AF65-F5344CB8AC3E}">
        <p14:creationId xmlns:p14="http://schemas.microsoft.com/office/powerpoint/2010/main" val="977007395"/>
      </p:ext>
    </p:extLst>
  </p:cSld>
  <p:clrMapOvr>
    <a:masterClrMapping/>
  </p:clrMapOvr>
  <mc:AlternateContent xmlns:mc="http://schemas.openxmlformats.org/markup-compatibility/2006" xmlns:p14="http://schemas.microsoft.com/office/powerpoint/2010/main">
    <mc:Choice Requires="p14">
      <p:transition p14:dur="10" advClick="0" advTm="16086">
        <p:fade/>
      </p:transition>
    </mc:Choice>
    <mc:Fallback xmlns="">
      <p:transition advClick="0" advTm="16086">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CBA10E-DC53-4D3D-9AD2-44A8F2C10C98}"/>
              </a:ext>
            </a:extLst>
          </p:cNvPr>
          <p:cNvSpPr>
            <a:spLocks noGrp="1"/>
          </p:cNvSpPr>
          <p:nvPr>
            <p:ph type="title"/>
          </p:nvPr>
        </p:nvSpPr>
        <p:spPr>
          <a:xfrm>
            <a:off x="611560" y="550119"/>
            <a:ext cx="8229600" cy="498376"/>
          </a:xfrm>
          <a:ln>
            <a:solidFill>
              <a:schemeClr val="tx1"/>
            </a:solidFill>
          </a:ln>
        </p:spPr>
        <p:txBody>
          <a:bodyPr>
            <a:normAutofit fontScale="90000"/>
          </a:bodyPr>
          <a:lstStyle/>
          <a:p>
            <a:pPr algn="ctr"/>
            <a:r>
              <a:rPr lang="fr-FR" dirty="0">
                <a:effectLst>
                  <a:outerShdw blurRad="38100" dist="38100" dir="2700000" algn="tl">
                    <a:srgbClr val="000000">
                      <a:alpha val="43137"/>
                    </a:srgbClr>
                  </a:outerShdw>
                </a:effectLst>
              </a:rPr>
              <a:t>La liste des 58 courses préalables au probatoire du Guide</a:t>
            </a:r>
          </a:p>
        </p:txBody>
      </p:sp>
      <p:sp>
        <p:nvSpPr>
          <p:cNvPr id="3" name="Espace réservé du contenu 2">
            <a:extLst>
              <a:ext uri="{FF2B5EF4-FFF2-40B4-BE49-F238E27FC236}">
                <a16:creationId xmlns:a16="http://schemas.microsoft.com/office/drawing/2014/main" id="{3CAA464D-A71F-4B99-BF10-E4561827FED0}"/>
              </a:ext>
            </a:extLst>
          </p:cNvPr>
          <p:cNvSpPr>
            <a:spLocks noGrp="1"/>
          </p:cNvSpPr>
          <p:nvPr>
            <p:ph idx="1"/>
          </p:nvPr>
        </p:nvSpPr>
        <p:spPr>
          <a:xfrm>
            <a:off x="251520" y="1196752"/>
            <a:ext cx="8712968" cy="4929411"/>
          </a:xfrm>
        </p:spPr>
        <p:txBody>
          <a:bodyPr/>
          <a:lstStyle/>
          <a:p>
            <a:pPr marL="0" indent="0">
              <a:buNone/>
            </a:pPr>
            <a:r>
              <a:rPr lang="fr-FR" dirty="0"/>
              <a:t>Toutes les courses doivent avoir été effectuées en tête ou réversible (50% des longueurs effectuées en tête).</a:t>
            </a:r>
          </a:p>
          <a:p>
            <a:r>
              <a:rPr lang="fr-FR" dirty="0"/>
              <a:t>15 courses d’alpinisme en haute montagne</a:t>
            </a:r>
          </a:p>
          <a:p>
            <a:r>
              <a:rPr lang="fr-FR" dirty="0"/>
              <a:t>12 courses de rocher</a:t>
            </a:r>
          </a:p>
          <a:p>
            <a:r>
              <a:rPr lang="fr-FR" dirty="0"/>
              <a:t>10 courses de neige / glace</a:t>
            </a:r>
          </a:p>
          <a:p>
            <a:r>
              <a:rPr lang="fr-FR" dirty="0"/>
              <a:t>15 courses de ski de montagne</a:t>
            </a:r>
          </a:p>
          <a:p>
            <a:r>
              <a:rPr lang="fr-FR" dirty="0"/>
              <a:t>3 cascades de glace</a:t>
            </a:r>
          </a:p>
        </p:txBody>
      </p:sp>
      <p:sp>
        <p:nvSpPr>
          <p:cNvPr id="4" name="Espace réservé du pied de page 3">
            <a:extLst>
              <a:ext uri="{FF2B5EF4-FFF2-40B4-BE49-F238E27FC236}">
                <a16:creationId xmlns:a16="http://schemas.microsoft.com/office/drawing/2014/main" id="{C9E33001-5D69-4E79-B950-CB51DA9660CF}"/>
              </a:ext>
            </a:extLst>
          </p:cNvPr>
          <p:cNvSpPr>
            <a:spLocks noGrp="1"/>
          </p:cNvSpPr>
          <p:nvPr>
            <p:ph type="ftr" sz="quarter" idx="11"/>
          </p:nvPr>
        </p:nvSpPr>
        <p:spPr>
          <a:xfrm>
            <a:off x="2843021" y="6231127"/>
            <a:ext cx="3158430" cy="365125"/>
          </a:xfrm>
        </p:spPr>
        <p:txBody>
          <a:bodyPr/>
          <a:lstStyle/>
          <a:p>
            <a:r>
              <a:rPr kumimoji="0" lang="fr-FR" dirty="0"/>
              <a:t>Caroline Courteville - Coordinatrice Section Montagne HM Pisteur - LP St Michel de Maurienne</a:t>
            </a:r>
          </a:p>
        </p:txBody>
      </p:sp>
      <p:pic>
        <p:nvPicPr>
          <p:cNvPr id="6" name="Image 5">
            <a:extLst>
              <a:ext uri="{FF2B5EF4-FFF2-40B4-BE49-F238E27FC236}">
                <a16:creationId xmlns:a16="http://schemas.microsoft.com/office/drawing/2014/main" id="{15386E2B-0084-46F2-9737-E081D55B630A}"/>
              </a:ext>
            </a:extLst>
          </p:cNvPr>
          <p:cNvPicPr>
            <a:picLocks noChangeAspect="1"/>
          </p:cNvPicPr>
          <p:nvPr/>
        </p:nvPicPr>
        <p:blipFill>
          <a:blip r:embed="rId2"/>
          <a:stretch>
            <a:fillRect/>
          </a:stretch>
        </p:blipFill>
        <p:spPr>
          <a:xfrm>
            <a:off x="5508104" y="1775917"/>
            <a:ext cx="3456384" cy="1143000"/>
          </a:xfrm>
          <a:prstGeom prst="rect">
            <a:avLst/>
          </a:prstGeom>
        </p:spPr>
      </p:pic>
      <p:pic>
        <p:nvPicPr>
          <p:cNvPr id="7" name="Image 6">
            <a:extLst>
              <a:ext uri="{FF2B5EF4-FFF2-40B4-BE49-F238E27FC236}">
                <a16:creationId xmlns:a16="http://schemas.microsoft.com/office/drawing/2014/main" id="{2229A3D8-F0F5-478E-A34C-C662DDC4DF29}"/>
              </a:ext>
            </a:extLst>
          </p:cNvPr>
          <p:cNvPicPr>
            <a:picLocks noChangeAspect="1"/>
          </p:cNvPicPr>
          <p:nvPr/>
        </p:nvPicPr>
        <p:blipFill>
          <a:blip r:embed="rId3"/>
          <a:stretch>
            <a:fillRect/>
          </a:stretch>
        </p:blipFill>
        <p:spPr>
          <a:xfrm>
            <a:off x="207083" y="4680459"/>
            <a:ext cx="2609850" cy="1752600"/>
          </a:xfrm>
          <a:prstGeom prst="rect">
            <a:avLst/>
          </a:prstGeom>
        </p:spPr>
      </p:pic>
      <p:pic>
        <p:nvPicPr>
          <p:cNvPr id="8" name="Image 7">
            <a:extLst>
              <a:ext uri="{FF2B5EF4-FFF2-40B4-BE49-F238E27FC236}">
                <a16:creationId xmlns:a16="http://schemas.microsoft.com/office/drawing/2014/main" id="{87FAB280-A7C0-44F6-99F8-332AE4727795}"/>
              </a:ext>
            </a:extLst>
          </p:cNvPr>
          <p:cNvPicPr>
            <a:picLocks noChangeAspect="1"/>
          </p:cNvPicPr>
          <p:nvPr/>
        </p:nvPicPr>
        <p:blipFill>
          <a:blip r:embed="rId4"/>
          <a:stretch>
            <a:fillRect/>
          </a:stretch>
        </p:blipFill>
        <p:spPr>
          <a:xfrm>
            <a:off x="3221468" y="4077072"/>
            <a:ext cx="2466975" cy="1847850"/>
          </a:xfrm>
          <a:prstGeom prst="rect">
            <a:avLst/>
          </a:prstGeom>
        </p:spPr>
      </p:pic>
      <p:pic>
        <p:nvPicPr>
          <p:cNvPr id="9" name="Image 8">
            <a:extLst>
              <a:ext uri="{FF2B5EF4-FFF2-40B4-BE49-F238E27FC236}">
                <a16:creationId xmlns:a16="http://schemas.microsoft.com/office/drawing/2014/main" id="{81897BB8-B5EB-41FB-A238-C5C149FA592B}"/>
              </a:ext>
            </a:extLst>
          </p:cNvPr>
          <p:cNvPicPr>
            <a:picLocks noChangeAspect="1"/>
          </p:cNvPicPr>
          <p:nvPr/>
        </p:nvPicPr>
        <p:blipFill>
          <a:blip r:embed="rId5"/>
          <a:stretch>
            <a:fillRect/>
          </a:stretch>
        </p:blipFill>
        <p:spPr>
          <a:xfrm>
            <a:off x="6092978" y="4889447"/>
            <a:ext cx="2466975" cy="1847850"/>
          </a:xfrm>
          <a:prstGeom prst="rect">
            <a:avLst/>
          </a:prstGeom>
        </p:spPr>
      </p:pic>
      <p:pic>
        <p:nvPicPr>
          <p:cNvPr id="10" name="Image 9">
            <a:extLst>
              <a:ext uri="{FF2B5EF4-FFF2-40B4-BE49-F238E27FC236}">
                <a16:creationId xmlns:a16="http://schemas.microsoft.com/office/drawing/2014/main" id="{0F246B47-0379-4F8A-ABAF-B5C221029698}"/>
              </a:ext>
            </a:extLst>
          </p:cNvPr>
          <p:cNvPicPr>
            <a:picLocks noChangeAspect="1"/>
          </p:cNvPicPr>
          <p:nvPr/>
        </p:nvPicPr>
        <p:blipFill>
          <a:blip r:embed="rId6"/>
          <a:stretch>
            <a:fillRect/>
          </a:stretch>
        </p:blipFill>
        <p:spPr>
          <a:xfrm>
            <a:off x="5985951" y="2997962"/>
            <a:ext cx="2020280" cy="1682497"/>
          </a:xfrm>
          <a:prstGeom prst="rect">
            <a:avLst/>
          </a:prstGeom>
        </p:spPr>
      </p:pic>
    </p:spTree>
    <p:extLst>
      <p:ext uri="{BB962C8B-B14F-4D97-AF65-F5344CB8AC3E}">
        <p14:creationId xmlns:p14="http://schemas.microsoft.com/office/powerpoint/2010/main" val="3795859203"/>
      </p:ext>
    </p:extLst>
  </p:cSld>
  <p:clrMapOvr>
    <a:masterClrMapping/>
  </p:clrMapOvr>
  <mc:AlternateContent xmlns:mc="http://schemas.openxmlformats.org/markup-compatibility/2006" xmlns:p14="http://schemas.microsoft.com/office/powerpoint/2010/main">
    <mc:Choice Requires="p14">
      <p:transition p14:dur="10" advClick="0" advTm="0">
        <p:fade/>
      </p:transition>
    </mc:Choice>
    <mc:Fallback xmlns="">
      <p:transition advClick="0" advTm="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FEC96EE-7BA8-4206-BDCE-E53A314686E2}"/>
              </a:ext>
            </a:extLst>
          </p:cNvPr>
          <p:cNvSpPr>
            <a:spLocks noGrp="1"/>
          </p:cNvSpPr>
          <p:nvPr>
            <p:ph sz="half" idx="1"/>
          </p:nvPr>
        </p:nvSpPr>
        <p:spPr>
          <a:xfrm>
            <a:off x="179512" y="1077714"/>
            <a:ext cx="4241441" cy="4453137"/>
          </a:xfrm>
          <a:ln>
            <a:solidFill>
              <a:schemeClr val="tx1"/>
            </a:solidFill>
          </a:ln>
        </p:spPr>
        <p:txBody>
          <a:bodyPr>
            <a:noAutofit/>
          </a:bodyPr>
          <a:lstStyle/>
          <a:p>
            <a:r>
              <a:rPr lang="fr-FR" dirty="0"/>
              <a:t>DEJEPS</a:t>
            </a:r>
          </a:p>
          <a:p>
            <a:pPr marL="0" indent="0">
              <a:buNone/>
            </a:pPr>
            <a:r>
              <a:rPr lang="fr-FR" b="1" dirty="0"/>
              <a:t>« Perfectionnement Sportif »</a:t>
            </a:r>
            <a:r>
              <a:rPr lang="fr-FR" dirty="0"/>
              <a:t> (FFME)</a:t>
            </a:r>
          </a:p>
          <a:p>
            <a:pPr marL="0" indent="0">
              <a:lnSpc>
                <a:spcPts val="2880"/>
              </a:lnSpc>
              <a:buNone/>
            </a:pPr>
            <a:r>
              <a:rPr lang="fr-FR" dirty="0"/>
              <a:t>Enseigne l’escalade sur les sites de bloc et sites classés sportifs jusqu’au 1</a:t>
            </a:r>
            <a:r>
              <a:rPr lang="fr-FR" baseline="30000" dirty="0"/>
              <a:t>er</a:t>
            </a:r>
            <a:r>
              <a:rPr lang="fr-FR" dirty="0"/>
              <a:t> relais situé à une altitude inférieure à 1500m et sur SAE</a:t>
            </a:r>
          </a:p>
          <a:p>
            <a:pPr marL="0" indent="0">
              <a:lnSpc>
                <a:spcPts val="2880"/>
              </a:lnSpc>
              <a:buNone/>
            </a:pPr>
            <a:r>
              <a:rPr lang="fr-FR" dirty="0"/>
              <a:t>(travaille en clubs, salles d’escalade, collectivités territoriales)</a:t>
            </a:r>
          </a:p>
          <a:p>
            <a:pPr marL="0" indent="0">
              <a:buNone/>
            </a:pPr>
            <a:endParaRPr lang="fr-FR" dirty="0"/>
          </a:p>
          <a:p>
            <a:pPr marL="0" indent="0">
              <a:buNone/>
            </a:pPr>
            <a:endParaRPr lang="fr-FR" dirty="0"/>
          </a:p>
          <a:p>
            <a:pPr>
              <a:buFontTx/>
              <a:buChar char="-"/>
            </a:pPr>
            <a:endParaRPr lang="fr-FR" dirty="0"/>
          </a:p>
        </p:txBody>
      </p:sp>
      <p:sp>
        <p:nvSpPr>
          <p:cNvPr id="6" name="Espace réservé du contenu 5">
            <a:extLst>
              <a:ext uri="{FF2B5EF4-FFF2-40B4-BE49-F238E27FC236}">
                <a16:creationId xmlns:a16="http://schemas.microsoft.com/office/drawing/2014/main" id="{E3D1C4B4-5DF4-416B-B629-3DCAA97BC56F}"/>
              </a:ext>
            </a:extLst>
          </p:cNvPr>
          <p:cNvSpPr>
            <a:spLocks noGrp="1"/>
          </p:cNvSpPr>
          <p:nvPr>
            <p:ph sz="half" idx="2"/>
          </p:nvPr>
        </p:nvSpPr>
        <p:spPr>
          <a:xfrm>
            <a:off x="4596405" y="1094635"/>
            <a:ext cx="4241441" cy="4453137"/>
          </a:xfrm>
          <a:ln>
            <a:solidFill>
              <a:schemeClr val="tx1"/>
            </a:solidFill>
          </a:ln>
        </p:spPr>
        <p:txBody>
          <a:bodyPr>
            <a:normAutofit fontScale="92500" lnSpcReduction="20000"/>
          </a:bodyPr>
          <a:lstStyle/>
          <a:p>
            <a:r>
              <a:rPr lang="fr-FR" sz="2600" dirty="0"/>
              <a:t>DEJEPS </a:t>
            </a:r>
          </a:p>
          <a:p>
            <a:pPr marL="0" indent="0">
              <a:buNone/>
            </a:pPr>
            <a:r>
              <a:rPr lang="fr-FR" sz="2600" b="1" dirty="0"/>
              <a:t>« Escalade en ½ Naturel » </a:t>
            </a:r>
            <a:r>
              <a:rPr lang="fr-FR" sz="2600" dirty="0"/>
              <a:t>(CREPS)</a:t>
            </a:r>
          </a:p>
          <a:p>
            <a:pPr marL="0" indent="0">
              <a:buNone/>
            </a:pPr>
            <a:endParaRPr lang="fr-FR" sz="2600" dirty="0"/>
          </a:p>
          <a:p>
            <a:pPr marL="0" indent="0">
              <a:buNone/>
            </a:pPr>
            <a:r>
              <a:rPr lang="fr-FR" sz="2600" dirty="0"/>
              <a:t>Encadre et enseigne l’ensemble des activités d’escalade en dessous de 1500m sur sites naturels (Sites Sportifs, Grandes Voies, Voies « Terrain d’Aventure », Via Ferrata), et quel que soit l’altitude, sur SAE et en parcours acrobatique en hauteur </a:t>
            </a:r>
          </a:p>
        </p:txBody>
      </p:sp>
      <p:sp>
        <p:nvSpPr>
          <p:cNvPr id="2" name="Espace réservé du pied de page 1">
            <a:extLst>
              <a:ext uri="{FF2B5EF4-FFF2-40B4-BE49-F238E27FC236}">
                <a16:creationId xmlns:a16="http://schemas.microsoft.com/office/drawing/2014/main" id="{2E5A7623-6EF3-4269-A5A0-ADEB10A492D8}"/>
              </a:ext>
            </a:extLst>
          </p:cNvPr>
          <p:cNvSpPr>
            <a:spLocks noGrp="1"/>
          </p:cNvSpPr>
          <p:nvPr>
            <p:ph type="ftr" sz="quarter" idx="11"/>
          </p:nvPr>
        </p:nvSpPr>
        <p:spPr>
          <a:xfrm>
            <a:off x="323528" y="6492875"/>
            <a:ext cx="8363272" cy="365125"/>
          </a:xfrm>
        </p:spPr>
        <p:txBody>
          <a:bodyPr/>
          <a:lstStyle/>
          <a:p>
            <a:r>
              <a:rPr kumimoji="0" lang="fr-FR" dirty="0"/>
              <a:t>Caroline Courteville - Coordinatrice Section Montagne/HM/ Pisteur - LP St Michel de Maurienne</a:t>
            </a:r>
          </a:p>
        </p:txBody>
      </p:sp>
      <p:sp>
        <p:nvSpPr>
          <p:cNvPr id="4" name="Titre 1">
            <a:extLst>
              <a:ext uri="{FF2B5EF4-FFF2-40B4-BE49-F238E27FC236}">
                <a16:creationId xmlns:a16="http://schemas.microsoft.com/office/drawing/2014/main" id="{2674BF28-55B1-47CD-8DD5-85693D05247F}"/>
              </a:ext>
            </a:extLst>
          </p:cNvPr>
          <p:cNvSpPr txBox="1">
            <a:spLocks/>
          </p:cNvSpPr>
          <p:nvPr/>
        </p:nvSpPr>
        <p:spPr>
          <a:xfrm>
            <a:off x="323528" y="501650"/>
            <a:ext cx="8514318" cy="576064"/>
          </a:xfrm>
          <a:prstGeom prst="rect">
            <a:avLst/>
          </a:prstGeom>
        </p:spPr>
        <p:txBody>
          <a:bodyPr vert="horz" lIns="91440" tIns="45720" rIns="91440" bIns="45720" rtlCol="0" anchor="t">
            <a:noAutofit/>
          </a:bodyPr>
          <a:lstStyle>
            <a:lvl1pPr algn="l" defTabSz="914400" rtl="0" eaLnBrk="1" latinLnBrk="0" hangingPunct="1">
              <a:spcBef>
                <a:spcPct val="0"/>
              </a:spcBef>
              <a:buNone/>
              <a:defRPr kumimoji="0" lang="fr-FR" sz="2800" kern="1200">
                <a:solidFill>
                  <a:schemeClr val="tx1"/>
                </a:solidFill>
                <a:latin typeface="Georgia" pitchFamily="18" charset="0"/>
                <a:ea typeface="+mj-ea"/>
                <a:cs typeface="+mj-cs"/>
              </a:defRPr>
            </a:lvl1pPr>
          </a:lstStyle>
          <a:p>
            <a:pPr algn="ctr"/>
            <a:r>
              <a:rPr lang="fr-FR" sz="3200" b="1" dirty="0"/>
              <a:t>Le DEJEPS Escalade: 2 diplômes</a:t>
            </a:r>
          </a:p>
        </p:txBody>
      </p:sp>
      <p:pic>
        <p:nvPicPr>
          <p:cNvPr id="7" name="Image 6">
            <a:extLst>
              <a:ext uri="{FF2B5EF4-FFF2-40B4-BE49-F238E27FC236}">
                <a16:creationId xmlns:a16="http://schemas.microsoft.com/office/drawing/2014/main" id="{650639CE-35C3-465C-9003-75420B6763B5}"/>
              </a:ext>
            </a:extLst>
          </p:cNvPr>
          <p:cNvPicPr>
            <a:picLocks noChangeAspect="1"/>
          </p:cNvPicPr>
          <p:nvPr/>
        </p:nvPicPr>
        <p:blipFill>
          <a:blip r:embed="rId2"/>
          <a:stretch>
            <a:fillRect/>
          </a:stretch>
        </p:blipFill>
        <p:spPr>
          <a:xfrm>
            <a:off x="7870573" y="4923775"/>
            <a:ext cx="1123524" cy="1679180"/>
          </a:xfrm>
          <a:prstGeom prst="rect">
            <a:avLst/>
          </a:prstGeom>
        </p:spPr>
      </p:pic>
      <p:pic>
        <p:nvPicPr>
          <p:cNvPr id="8" name="Image 7">
            <a:extLst>
              <a:ext uri="{FF2B5EF4-FFF2-40B4-BE49-F238E27FC236}">
                <a16:creationId xmlns:a16="http://schemas.microsoft.com/office/drawing/2014/main" id="{491248C6-63E2-4546-BB34-13A908CA8124}"/>
              </a:ext>
            </a:extLst>
          </p:cNvPr>
          <p:cNvPicPr>
            <a:picLocks noChangeAspect="1"/>
          </p:cNvPicPr>
          <p:nvPr/>
        </p:nvPicPr>
        <p:blipFill>
          <a:blip r:embed="rId3"/>
          <a:stretch>
            <a:fillRect/>
          </a:stretch>
        </p:blipFill>
        <p:spPr>
          <a:xfrm>
            <a:off x="2051721" y="5007310"/>
            <a:ext cx="2388434" cy="1552575"/>
          </a:xfrm>
          <a:prstGeom prst="rect">
            <a:avLst/>
          </a:prstGeom>
        </p:spPr>
      </p:pic>
    </p:spTree>
    <p:extLst>
      <p:ext uri="{BB962C8B-B14F-4D97-AF65-F5344CB8AC3E}">
        <p14:creationId xmlns:p14="http://schemas.microsoft.com/office/powerpoint/2010/main" val="83472604"/>
      </p:ext>
    </p:extLst>
  </p:cSld>
  <p:clrMapOvr>
    <a:masterClrMapping/>
  </p:clrMapOvr>
  <mc:AlternateContent xmlns:mc="http://schemas.openxmlformats.org/markup-compatibility/2006" xmlns:p14="http://schemas.microsoft.com/office/powerpoint/2010/main">
    <mc:Choice Requires="p14">
      <p:transition p14:dur="10" advClick="0" advTm="43483">
        <p:fade/>
      </p:transition>
    </mc:Choice>
    <mc:Fallback xmlns="">
      <p:transition advClick="0" advTm="43483">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601439"/>
            <a:ext cx="8784976" cy="365125"/>
          </a:xfrm>
        </p:spPr>
        <p:txBody>
          <a:bodyPr>
            <a:noAutofit/>
          </a:bodyPr>
          <a:lstStyle/>
          <a:p>
            <a:pPr algn="ctr"/>
            <a:r>
              <a:rPr lang="fr-FR" sz="2400" b="1" dirty="0"/>
              <a:t>Les conditions d’accès au probatoire DEJEPS Escalade</a:t>
            </a:r>
          </a:p>
        </p:txBody>
      </p:sp>
      <p:sp>
        <p:nvSpPr>
          <p:cNvPr id="7" name="Espace réservé du contenu 2">
            <a:extLst>
              <a:ext uri="{FF2B5EF4-FFF2-40B4-BE49-F238E27FC236}">
                <a16:creationId xmlns:a16="http://schemas.microsoft.com/office/drawing/2014/main" id="{7CE24C0C-A1A0-414E-A3FB-65946A76F348}"/>
              </a:ext>
            </a:extLst>
          </p:cNvPr>
          <p:cNvSpPr>
            <a:spLocks noGrp="1"/>
          </p:cNvSpPr>
          <p:nvPr>
            <p:ph sz="half" idx="1"/>
          </p:nvPr>
        </p:nvSpPr>
        <p:spPr>
          <a:xfrm>
            <a:off x="251520" y="1052737"/>
            <a:ext cx="4244280" cy="5486175"/>
          </a:xfrm>
          <a:ln>
            <a:solidFill>
              <a:schemeClr val="tx1"/>
            </a:solidFill>
          </a:ln>
        </p:spPr>
        <p:txBody>
          <a:bodyPr>
            <a:normAutofit fontScale="47500" lnSpcReduction="20000"/>
          </a:bodyPr>
          <a:lstStyle/>
          <a:p>
            <a:r>
              <a:rPr lang="fr-FR" sz="2900" dirty="0"/>
              <a:t>DEJEPS</a:t>
            </a:r>
          </a:p>
          <a:p>
            <a:pPr marL="0" indent="0">
              <a:buNone/>
            </a:pPr>
            <a:r>
              <a:rPr lang="fr-FR" sz="2900" b="1" dirty="0"/>
              <a:t>« Perfectionnement Sportif »</a:t>
            </a:r>
            <a:r>
              <a:rPr lang="fr-FR" sz="2900" dirty="0"/>
              <a:t> (FFME)</a:t>
            </a:r>
          </a:p>
          <a:p>
            <a:pPr marL="0" indent="0">
              <a:buNone/>
            </a:pPr>
            <a:endParaRPr lang="fr-FR" dirty="0"/>
          </a:p>
          <a:p>
            <a:pPr>
              <a:buFont typeface="Arial" panose="020B0604020202020204" pitchFamily="34" charset="0"/>
              <a:buChar char="•"/>
            </a:pPr>
            <a:r>
              <a:rPr lang="fr-FR" sz="3400" u="sng" dirty="0"/>
              <a:t>expérience d’encadrement en escalade </a:t>
            </a:r>
            <a:r>
              <a:rPr lang="fr-FR" sz="3400" dirty="0"/>
              <a:t>d’une durée de 150h dans les 5 dernières (attestation délivrée par le responsable de la structure dans laquelle l’expérience a été réalisée)</a:t>
            </a:r>
          </a:p>
          <a:p>
            <a:pPr>
              <a:buFont typeface="Arial" panose="020B0604020202020204" pitchFamily="34" charset="0"/>
              <a:buChar char="•"/>
            </a:pPr>
            <a:endParaRPr lang="fr-FR" sz="3400" dirty="0"/>
          </a:p>
          <a:p>
            <a:pPr>
              <a:buFont typeface="Arial" panose="020B0604020202020204" pitchFamily="34" charset="0"/>
              <a:buChar char="•"/>
            </a:pPr>
            <a:r>
              <a:rPr lang="fr-FR" sz="3400" u="sng" dirty="0"/>
              <a:t>expérience de compétition: </a:t>
            </a:r>
            <a:r>
              <a:rPr lang="fr-FR" sz="3400" dirty="0"/>
              <a:t>participation à 3 compétitions officielles (attestation signée par le directeur technique national de la montagne et de l’escalade)</a:t>
            </a:r>
          </a:p>
          <a:p>
            <a:pPr>
              <a:buFont typeface="Arial" panose="020B0604020202020204" pitchFamily="34" charset="0"/>
              <a:buChar char="•"/>
            </a:pPr>
            <a:endParaRPr lang="fr-FR" sz="3400" dirty="0"/>
          </a:p>
          <a:p>
            <a:r>
              <a:rPr lang="fr-FR" sz="3400" u="sng" dirty="0"/>
              <a:t>niveau technique: </a:t>
            </a:r>
            <a:r>
              <a:rPr lang="fr-FR" sz="3400" dirty="0"/>
              <a:t>vérifié par</a:t>
            </a:r>
          </a:p>
          <a:p>
            <a:pPr>
              <a:buFont typeface="Arial" panose="020B0604020202020204" pitchFamily="34" charset="0"/>
              <a:buChar char="•"/>
            </a:pPr>
            <a:endParaRPr lang="fr-FR" sz="3400" u="sng" dirty="0"/>
          </a:p>
          <a:p>
            <a:pPr marL="0" indent="0">
              <a:buNone/>
            </a:pPr>
            <a:r>
              <a:rPr lang="fr-FR" sz="3400" dirty="0"/>
              <a:t>- un 1er test technique consistant en la réalisation de 2 voies d’un niveau 6c et 7a pour les hommes ; 6b et 6c pour les femmes ;</a:t>
            </a:r>
          </a:p>
          <a:p>
            <a:pPr marL="0" indent="0">
              <a:buNone/>
            </a:pPr>
            <a:r>
              <a:rPr lang="fr-FR" sz="3400" dirty="0"/>
              <a:t>- un 2ème test technique consistant en la réalisation d’un bloc de niveau 6b pour les hommes et 6a pour les femmes.</a:t>
            </a:r>
          </a:p>
          <a:p>
            <a:pPr marL="0" indent="0">
              <a:buNone/>
            </a:pPr>
            <a:endParaRPr lang="fr-FR" sz="3400" dirty="0"/>
          </a:p>
          <a:p>
            <a:pPr marL="0" indent="0">
              <a:buNone/>
            </a:pPr>
            <a:r>
              <a:rPr lang="fr-FR" sz="3400" dirty="0"/>
              <a:t>Ces tests techniques sont organisés par le Directeur Technique National de la FFME</a:t>
            </a:r>
          </a:p>
          <a:p>
            <a:pPr marL="0" indent="0">
              <a:buNone/>
            </a:pPr>
            <a:endParaRPr dirty="0"/>
          </a:p>
          <a:p>
            <a:endParaRPr lang="fr-FR" dirty="0"/>
          </a:p>
        </p:txBody>
      </p:sp>
      <p:sp>
        <p:nvSpPr>
          <p:cNvPr id="5" name="Espace réservé du contenu 4">
            <a:extLst>
              <a:ext uri="{FF2B5EF4-FFF2-40B4-BE49-F238E27FC236}">
                <a16:creationId xmlns:a16="http://schemas.microsoft.com/office/drawing/2014/main" id="{7230D57A-3324-45C5-9E2E-BC58593AA358}"/>
              </a:ext>
            </a:extLst>
          </p:cNvPr>
          <p:cNvSpPr>
            <a:spLocks noGrp="1"/>
          </p:cNvSpPr>
          <p:nvPr>
            <p:ph sz="half" idx="2"/>
          </p:nvPr>
        </p:nvSpPr>
        <p:spPr>
          <a:xfrm>
            <a:off x="4648200" y="1052738"/>
            <a:ext cx="4316288" cy="5486174"/>
          </a:xfrm>
          <a:ln>
            <a:solidFill>
              <a:schemeClr val="tx1"/>
            </a:solidFill>
          </a:ln>
        </p:spPr>
        <p:txBody>
          <a:bodyPr>
            <a:normAutofit fontScale="47500" lnSpcReduction="20000"/>
          </a:bodyPr>
          <a:lstStyle/>
          <a:p>
            <a:r>
              <a:rPr lang="fr-FR" sz="2900" dirty="0"/>
              <a:t>DEJEPS </a:t>
            </a:r>
          </a:p>
          <a:p>
            <a:pPr marL="0" indent="0">
              <a:buNone/>
            </a:pPr>
            <a:r>
              <a:rPr lang="fr-FR" sz="2900" b="1" dirty="0"/>
              <a:t>« Escalade en ½ Naturel » </a:t>
            </a:r>
            <a:r>
              <a:rPr lang="fr-FR" sz="2900" dirty="0"/>
              <a:t>(CREPS)</a:t>
            </a:r>
          </a:p>
          <a:p>
            <a:pPr marL="0" indent="0">
              <a:buNone/>
            </a:pPr>
            <a:endParaRPr lang="fr-FR" sz="3200" dirty="0"/>
          </a:p>
          <a:p>
            <a:pPr marL="0" indent="0">
              <a:buNone/>
            </a:pPr>
            <a:r>
              <a:rPr lang="fr-FR" sz="3200" dirty="0"/>
              <a:t>• </a:t>
            </a:r>
            <a:r>
              <a:rPr lang="fr-FR" sz="3200" u="sng" dirty="0"/>
              <a:t>expérience d’encadrement en escalade</a:t>
            </a:r>
            <a:r>
              <a:rPr lang="fr-FR" sz="3200" dirty="0"/>
              <a:t> d’une durée de 100 heures dans les 5 dernières années (attestation délivrée par le responsable de la structure dans laquelle l’expérience a été réalisée) </a:t>
            </a:r>
          </a:p>
          <a:p>
            <a:pPr marL="0" indent="0">
              <a:buNone/>
            </a:pPr>
            <a:endParaRPr lang="fr-FR" sz="2900" dirty="0"/>
          </a:p>
          <a:p>
            <a:pPr marL="0" indent="0">
              <a:buNone/>
            </a:pPr>
            <a:r>
              <a:rPr lang="fr-FR" dirty="0"/>
              <a:t>• </a:t>
            </a:r>
            <a:r>
              <a:rPr lang="fr-FR" sz="2900" u="sng" dirty="0"/>
              <a:t>Entretien sur liste de courses réalisées</a:t>
            </a:r>
            <a:r>
              <a:rPr lang="fr-FR" sz="2900" dirty="0"/>
              <a:t> en autonomie, dans les 5 dernières années</a:t>
            </a:r>
          </a:p>
          <a:p>
            <a:pPr marL="0" indent="0">
              <a:buNone/>
            </a:pPr>
            <a:r>
              <a:rPr lang="fr-FR" sz="2900" dirty="0"/>
              <a:t>- 8 voies en « terrain d’aventure » de 200m minimum et de niveau TD+ pour les hommes et TD pour les femmes </a:t>
            </a:r>
          </a:p>
          <a:p>
            <a:pPr marL="0" indent="0">
              <a:buNone/>
            </a:pPr>
            <a:r>
              <a:rPr lang="fr-FR" sz="2900" dirty="0"/>
              <a:t>- 8 voies équipées de 200m minimum et de niveau ED- pour les hommes et TD+ pour les femmes </a:t>
            </a:r>
          </a:p>
          <a:p>
            <a:pPr marL="0" indent="0">
              <a:buNone/>
            </a:pPr>
            <a:r>
              <a:rPr lang="fr-FR" sz="2900" dirty="0"/>
              <a:t>- 1 voie de 400m minimum d’un niveau TD pour les hommes et les femmes </a:t>
            </a:r>
          </a:p>
          <a:p>
            <a:pPr>
              <a:buFontTx/>
              <a:buChar char="-"/>
            </a:pPr>
            <a:endParaRPr lang="fr-FR" dirty="0"/>
          </a:p>
          <a:p>
            <a:pPr>
              <a:buFontTx/>
              <a:buChar char="-"/>
            </a:pPr>
            <a:endParaRPr lang="fr-FR" sz="2900" dirty="0"/>
          </a:p>
          <a:p>
            <a:pPr marL="0" indent="0">
              <a:buNone/>
            </a:pPr>
            <a:r>
              <a:rPr lang="fr-FR" sz="2900" dirty="0"/>
              <a:t>•  </a:t>
            </a:r>
            <a:r>
              <a:rPr lang="fr-FR" sz="2900" u="sng" dirty="0"/>
              <a:t>Niveau technique: </a:t>
            </a:r>
            <a:r>
              <a:rPr lang="fr-FR" sz="2900" dirty="0"/>
              <a:t>vérifié par bloc et difficulté</a:t>
            </a:r>
          </a:p>
          <a:p>
            <a:pPr marL="0" indent="0">
              <a:buNone/>
            </a:pPr>
            <a:r>
              <a:rPr lang="fr-FR" sz="2900" dirty="0"/>
              <a:t>- Réalisation sur SAE d’un bloc de niveau 6b pour les hommes et de niveau 6a pour les femmes parmi les 4 proposés (en 2 heures)</a:t>
            </a:r>
          </a:p>
          <a:p>
            <a:pPr marL="0" indent="0">
              <a:buNone/>
            </a:pPr>
            <a:r>
              <a:rPr lang="fr-FR" sz="2900" dirty="0"/>
              <a:t>- Réalisation de 2 voies d’escalade de niveau 6c et 7a pour les hommes et de niveau 6b et 6c pour les femmes parmi trois voies proposées (flash en 10 minutes et 2 essais max)</a:t>
            </a:r>
          </a:p>
        </p:txBody>
      </p:sp>
      <p:sp>
        <p:nvSpPr>
          <p:cNvPr id="4" name="Espace réservé du pied de page 3">
            <a:extLst>
              <a:ext uri="{FF2B5EF4-FFF2-40B4-BE49-F238E27FC236}">
                <a16:creationId xmlns:a16="http://schemas.microsoft.com/office/drawing/2014/main" id="{7333A753-49FA-4516-B930-8BE69A20C782}"/>
              </a:ext>
            </a:extLst>
          </p:cNvPr>
          <p:cNvSpPr>
            <a:spLocks noGrp="1"/>
          </p:cNvSpPr>
          <p:nvPr>
            <p:ph type="ftr" sz="quarter" idx="11"/>
          </p:nvPr>
        </p:nvSpPr>
        <p:spPr>
          <a:xfrm>
            <a:off x="314164" y="6538912"/>
            <a:ext cx="8363272" cy="365125"/>
          </a:xfrm>
        </p:spPr>
        <p:txBody>
          <a:bodyPr/>
          <a:lstStyle/>
          <a:p>
            <a:r>
              <a:rPr kumimoji="0" lang="fr-FR" dirty="0"/>
              <a:t>Caroline Courteville - Coordinatrice Section Montagne/HM/Pisteur - LP St Michel de Maurienne</a:t>
            </a:r>
          </a:p>
        </p:txBody>
      </p:sp>
    </p:spTree>
    <p:custDataLst>
      <p:tags r:id="rId1"/>
    </p:custDataLst>
    <p:extLst>
      <p:ext uri="{BB962C8B-B14F-4D97-AF65-F5344CB8AC3E}">
        <p14:creationId xmlns:p14="http://schemas.microsoft.com/office/powerpoint/2010/main" val="3438641386"/>
      </p:ext>
    </p:extLst>
  </p:cSld>
  <p:clrMapOvr>
    <a:masterClrMapping/>
  </p:clrMapOvr>
  <mc:AlternateContent xmlns:mc="http://schemas.openxmlformats.org/markup-compatibility/2006" xmlns:p14="http://schemas.microsoft.com/office/powerpoint/2010/main">
    <mc:Choice Requires="p14">
      <p:transition p14:dur="10" advClick="0" advTm="16086">
        <p:fade/>
      </p:transition>
    </mc:Choice>
    <mc:Fallback xmlns="">
      <p:transition advClick="0" advTm="16086">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60" y="622245"/>
            <a:ext cx="8858280" cy="572568"/>
          </a:xfrm>
        </p:spPr>
        <p:txBody>
          <a:bodyPr anchor="t">
            <a:normAutofit fontScale="90000"/>
          </a:bodyPr>
          <a:lstStyle/>
          <a:p>
            <a:r>
              <a:rPr lang="fr-FR" sz="2400" b="1" dirty="0"/>
              <a:t>Objectifs et Planning pour le probatoire DEJEPS Escalade</a:t>
            </a:r>
            <a:br>
              <a:rPr lang="fr-FR" sz="2400" b="1" dirty="0"/>
            </a:br>
            <a:endParaRPr lang="fr-FR" sz="2400" b="1" dirty="0"/>
          </a:p>
        </p:txBody>
      </p:sp>
      <p:sp>
        <p:nvSpPr>
          <p:cNvPr id="4" name="TextBox 3"/>
          <p:cNvSpPr txBox="1"/>
          <p:nvPr/>
        </p:nvSpPr>
        <p:spPr>
          <a:xfrm>
            <a:off x="8686800" y="3276600"/>
            <a:ext cx="76200" cy="369332"/>
          </a:xfrm>
          <a:prstGeom prst="rect">
            <a:avLst/>
          </a:prstGeom>
          <a:noFill/>
        </p:spPr>
        <p:txBody>
          <a:bodyPr wrap="square" rtlCol="0">
            <a:spAutoFit/>
          </a:bodyPr>
          <a:lstStyle/>
          <a:p>
            <a:endParaRPr lang="fr-FR"/>
          </a:p>
        </p:txBody>
      </p:sp>
      <p:sp>
        <p:nvSpPr>
          <p:cNvPr id="5" name="Ellipse 4"/>
          <p:cNvSpPr/>
          <p:nvPr/>
        </p:nvSpPr>
        <p:spPr>
          <a:xfrm>
            <a:off x="3089808" y="1608924"/>
            <a:ext cx="1866912" cy="1714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600" dirty="0"/>
              <a:t>Probatoire</a:t>
            </a:r>
          </a:p>
          <a:p>
            <a:pPr algn="ctr"/>
            <a:r>
              <a:rPr sz="1600" dirty="0"/>
              <a:t>2026</a:t>
            </a:r>
            <a:r>
              <a:rPr lang="fr-FR" sz="1600" dirty="0"/>
              <a:t> (4</a:t>
            </a:r>
            <a:r>
              <a:rPr lang="fr-FR" sz="1600" baseline="30000" dirty="0"/>
              <a:t>ème</a:t>
            </a:r>
            <a:r>
              <a:rPr lang="fr-FR" sz="1600" dirty="0"/>
              <a:t>année)</a:t>
            </a:r>
          </a:p>
        </p:txBody>
      </p:sp>
      <p:cxnSp>
        <p:nvCxnSpPr>
          <p:cNvPr id="8" name="Connecteur droit avec flèche 7"/>
          <p:cNvCxnSpPr/>
          <p:nvPr/>
        </p:nvCxnSpPr>
        <p:spPr>
          <a:xfrm flipV="1">
            <a:off x="2071670" y="2571744"/>
            <a:ext cx="1000132" cy="50006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rot="16200000" flipH="1">
            <a:off x="2071670" y="4500570"/>
            <a:ext cx="1071570" cy="928694"/>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3" name="Ellipse 12"/>
          <p:cNvSpPr/>
          <p:nvPr/>
        </p:nvSpPr>
        <p:spPr>
          <a:xfrm>
            <a:off x="592905" y="2971808"/>
            <a:ext cx="1724036" cy="1714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600" dirty="0"/>
              <a:t>Probatoire 202</a:t>
            </a:r>
            <a:r>
              <a:rPr lang="fr-FR" sz="1600" dirty="0"/>
              <a:t>5</a:t>
            </a:r>
            <a:r>
              <a:rPr sz="1600" dirty="0"/>
              <a:t> (</a:t>
            </a:r>
            <a:r>
              <a:rPr lang="fr-FR" sz="1600" dirty="0"/>
              <a:t>3</a:t>
            </a:r>
            <a:r>
              <a:rPr sz="1600" baseline="30000" dirty="0"/>
              <a:t>ème</a:t>
            </a:r>
            <a:r>
              <a:rPr sz="1600" dirty="0"/>
              <a:t> année si conditions remplies)</a:t>
            </a:r>
            <a:endParaRPr lang="fr-FR" sz="1600" dirty="0"/>
          </a:p>
        </p:txBody>
      </p:sp>
      <p:sp>
        <p:nvSpPr>
          <p:cNvPr id="14" name="ZoneTexte 13"/>
          <p:cNvSpPr txBox="1"/>
          <p:nvPr/>
        </p:nvSpPr>
        <p:spPr>
          <a:xfrm>
            <a:off x="1714480" y="2357430"/>
            <a:ext cx="1000132" cy="369332"/>
          </a:xfrm>
          <a:prstGeom prst="rect">
            <a:avLst/>
          </a:prstGeom>
          <a:noFill/>
        </p:spPr>
        <p:txBody>
          <a:bodyPr wrap="square" rtlCol="0">
            <a:spAutoFit/>
          </a:bodyPr>
          <a:lstStyle/>
          <a:p>
            <a:r>
              <a:rPr lang="fr-FR" dirty="0"/>
              <a:t>S</a:t>
            </a:r>
            <a:r>
              <a:t>i échec</a:t>
            </a:r>
            <a:endParaRPr lang="fr-FR" dirty="0"/>
          </a:p>
        </p:txBody>
      </p:sp>
      <p:sp>
        <p:nvSpPr>
          <p:cNvPr id="15" name="ZoneTexte 14"/>
          <p:cNvSpPr txBox="1"/>
          <p:nvPr/>
        </p:nvSpPr>
        <p:spPr>
          <a:xfrm>
            <a:off x="1279535" y="4832929"/>
            <a:ext cx="1285884" cy="369332"/>
          </a:xfrm>
          <a:prstGeom prst="rect">
            <a:avLst/>
          </a:prstGeom>
          <a:noFill/>
        </p:spPr>
        <p:txBody>
          <a:bodyPr wrap="square" rtlCol="0">
            <a:spAutoFit/>
          </a:bodyPr>
          <a:lstStyle/>
          <a:p>
            <a:r>
              <a:rPr lang="fr-FR" dirty="0"/>
              <a:t>S</a:t>
            </a:r>
            <a:r>
              <a:rPr dirty="0"/>
              <a:t>i réussite</a:t>
            </a:r>
            <a:endParaRPr lang="fr-FR" dirty="0"/>
          </a:p>
        </p:txBody>
      </p:sp>
      <p:sp>
        <p:nvSpPr>
          <p:cNvPr id="16" name="Ellipse 15"/>
          <p:cNvSpPr/>
          <p:nvPr/>
        </p:nvSpPr>
        <p:spPr>
          <a:xfrm>
            <a:off x="3101204" y="4857370"/>
            <a:ext cx="1643074" cy="1714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Entrée en Formation FFME ou CREPS</a:t>
            </a:r>
          </a:p>
        </p:txBody>
      </p:sp>
      <p:cxnSp>
        <p:nvCxnSpPr>
          <p:cNvPr id="19" name="Connecteur droit avec flèche 18"/>
          <p:cNvCxnSpPr/>
          <p:nvPr/>
        </p:nvCxnSpPr>
        <p:spPr>
          <a:xfrm>
            <a:off x="5000628" y="2357430"/>
            <a:ext cx="1214446"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5000628" y="1857364"/>
            <a:ext cx="1143008" cy="369332"/>
          </a:xfrm>
          <a:prstGeom prst="rect">
            <a:avLst/>
          </a:prstGeom>
          <a:noFill/>
        </p:spPr>
        <p:txBody>
          <a:bodyPr wrap="square" rtlCol="0">
            <a:spAutoFit/>
          </a:bodyPr>
          <a:lstStyle/>
          <a:p>
            <a:r>
              <a:rPr lang="fr-FR" dirty="0"/>
              <a:t>S</a:t>
            </a:r>
            <a:r>
              <a:t>i échec</a:t>
            </a:r>
            <a:endParaRPr lang="fr-FR" dirty="0"/>
          </a:p>
        </p:txBody>
      </p:sp>
      <p:sp>
        <p:nvSpPr>
          <p:cNvPr id="22" name="Ellipse 21"/>
          <p:cNvSpPr/>
          <p:nvPr/>
        </p:nvSpPr>
        <p:spPr>
          <a:xfrm>
            <a:off x="6286512" y="1571612"/>
            <a:ext cx="1785950" cy="1714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Probatoire en dehors du LP </a:t>
            </a:r>
            <a:r>
              <a:rPr sz="1600" dirty="0"/>
              <a:t>202</a:t>
            </a:r>
            <a:r>
              <a:rPr lang="fr-FR" sz="1600" dirty="0"/>
              <a:t>7</a:t>
            </a:r>
          </a:p>
        </p:txBody>
      </p:sp>
      <p:sp>
        <p:nvSpPr>
          <p:cNvPr id="23" name="Ellipse 22"/>
          <p:cNvSpPr/>
          <p:nvPr/>
        </p:nvSpPr>
        <p:spPr>
          <a:xfrm>
            <a:off x="4714876" y="3286124"/>
            <a:ext cx="1643074" cy="1714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Entrée en Formation FFME ou CREPS</a:t>
            </a:r>
          </a:p>
        </p:txBody>
      </p:sp>
      <p:cxnSp>
        <p:nvCxnSpPr>
          <p:cNvPr id="25" name="Connecteur droit avec flèche 24"/>
          <p:cNvCxnSpPr/>
          <p:nvPr/>
        </p:nvCxnSpPr>
        <p:spPr>
          <a:xfrm>
            <a:off x="4429124" y="3286124"/>
            <a:ext cx="428628" cy="28575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3643306" y="3500438"/>
            <a:ext cx="1071570" cy="307777"/>
          </a:xfrm>
          <a:prstGeom prst="rect">
            <a:avLst/>
          </a:prstGeom>
          <a:noFill/>
        </p:spPr>
        <p:txBody>
          <a:bodyPr wrap="square" rtlCol="0">
            <a:spAutoFit/>
          </a:bodyPr>
          <a:lstStyle/>
          <a:p>
            <a:r>
              <a:rPr lang="fr-FR" sz="1400" dirty="0"/>
              <a:t>S</a:t>
            </a:r>
            <a:r>
              <a:rPr sz="1400"/>
              <a:t>i réussite</a:t>
            </a:r>
            <a:endParaRPr lang="fr-FR" sz="1400" dirty="0"/>
          </a:p>
        </p:txBody>
      </p:sp>
      <p:cxnSp>
        <p:nvCxnSpPr>
          <p:cNvPr id="30" name="Connecteur droit avec flèche 29"/>
          <p:cNvCxnSpPr/>
          <p:nvPr/>
        </p:nvCxnSpPr>
        <p:spPr>
          <a:xfrm rot="10800000" flipV="1">
            <a:off x="6286512" y="3286124"/>
            <a:ext cx="357190" cy="28575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6684183" y="3529701"/>
            <a:ext cx="1143008" cy="338554"/>
          </a:xfrm>
          <a:prstGeom prst="rect">
            <a:avLst/>
          </a:prstGeom>
          <a:noFill/>
        </p:spPr>
        <p:txBody>
          <a:bodyPr wrap="square" rtlCol="0">
            <a:spAutoFit/>
          </a:bodyPr>
          <a:lstStyle/>
          <a:p>
            <a:r>
              <a:rPr lang="fr-FR" sz="1400" dirty="0"/>
              <a:t>S</a:t>
            </a:r>
            <a:r>
              <a:rPr sz="1400" dirty="0"/>
              <a:t>i </a:t>
            </a:r>
            <a:r>
              <a:rPr sz="1600" dirty="0"/>
              <a:t>réussite</a:t>
            </a:r>
            <a:endParaRPr lang="fr-FR" sz="1600" dirty="0"/>
          </a:p>
        </p:txBody>
      </p:sp>
      <p:sp>
        <p:nvSpPr>
          <p:cNvPr id="3" name="Espace réservé du pied de page 2">
            <a:extLst>
              <a:ext uri="{FF2B5EF4-FFF2-40B4-BE49-F238E27FC236}">
                <a16:creationId xmlns:a16="http://schemas.microsoft.com/office/drawing/2014/main" id="{5FD4C84B-E514-4131-831A-E1944EBDF07F}"/>
              </a:ext>
            </a:extLst>
          </p:cNvPr>
          <p:cNvSpPr>
            <a:spLocks noGrp="1"/>
          </p:cNvSpPr>
          <p:nvPr>
            <p:ph type="ftr" sz="quarter" idx="11"/>
          </p:nvPr>
        </p:nvSpPr>
        <p:spPr>
          <a:xfrm>
            <a:off x="476220" y="6532585"/>
            <a:ext cx="8477280" cy="365125"/>
          </a:xfrm>
        </p:spPr>
        <p:txBody>
          <a:bodyPr/>
          <a:lstStyle/>
          <a:p>
            <a:r>
              <a:rPr kumimoji="0" lang="fr-FR" dirty="0"/>
              <a:t>Caroline Courteville - Coordinatrice Section Montagne/HM/Pisteur - LP St Michel de Maurienne</a:t>
            </a:r>
          </a:p>
        </p:txBody>
      </p:sp>
      <p:pic>
        <p:nvPicPr>
          <p:cNvPr id="7" name="Image 6">
            <a:extLst>
              <a:ext uri="{FF2B5EF4-FFF2-40B4-BE49-F238E27FC236}">
                <a16:creationId xmlns:a16="http://schemas.microsoft.com/office/drawing/2014/main" id="{FF8CDDA1-1428-4514-8589-C330AB25EB70}"/>
              </a:ext>
            </a:extLst>
          </p:cNvPr>
          <p:cNvPicPr>
            <a:picLocks noChangeAspect="1"/>
          </p:cNvPicPr>
          <p:nvPr/>
        </p:nvPicPr>
        <p:blipFill>
          <a:blip r:embed="rId4"/>
          <a:stretch>
            <a:fillRect/>
          </a:stretch>
        </p:blipFill>
        <p:spPr>
          <a:xfrm>
            <a:off x="6524647" y="4429132"/>
            <a:ext cx="2381250" cy="1914525"/>
          </a:xfrm>
          <a:prstGeom prst="rect">
            <a:avLst/>
          </a:prstGeom>
        </p:spPr>
      </p:pic>
      <p:pic>
        <p:nvPicPr>
          <p:cNvPr id="9" name="Image 8">
            <a:extLst>
              <a:ext uri="{FF2B5EF4-FFF2-40B4-BE49-F238E27FC236}">
                <a16:creationId xmlns:a16="http://schemas.microsoft.com/office/drawing/2014/main" id="{29214A7C-1CEC-4C5C-BB35-089A979D43D0}"/>
              </a:ext>
            </a:extLst>
          </p:cNvPr>
          <p:cNvPicPr>
            <a:picLocks noChangeAspect="1"/>
          </p:cNvPicPr>
          <p:nvPr/>
        </p:nvPicPr>
        <p:blipFill>
          <a:blip r:embed="rId5"/>
          <a:stretch>
            <a:fillRect/>
          </a:stretch>
        </p:blipFill>
        <p:spPr>
          <a:xfrm>
            <a:off x="205421" y="982928"/>
            <a:ext cx="2513522" cy="1407572"/>
          </a:xfrm>
          <a:prstGeom prst="rect">
            <a:avLst/>
          </a:prstGeom>
        </p:spPr>
      </p:pic>
      <p:pic>
        <p:nvPicPr>
          <p:cNvPr id="11" name="Image 10">
            <a:extLst>
              <a:ext uri="{FF2B5EF4-FFF2-40B4-BE49-F238E27FC236}">
                <a16:creationId xmlns:a16="http://schemas.microsoft.com/office/drawing/2014/main" id="{3800C5F2-DA5A-4F54-9A6A-F106FD9287C3}"/>
              </a:ext>
            </a:extLst>
          </p:cNvPr>
          <p:cNvPicPr>
            <a:picLocks noChangeAspect="1"/>
          </p:cNvPicPr>
          <p:nvPr/>
        </p:nvPicPr>
        <p:blipFill>
          <a:blip r:embed="rId6"/>
          <a:stretch>
            <a:fillRect/>
          </a:stretch>
        </p:blipFill>
        <p:spPr>
          <a:xfrm>
            <a:off x="142861" y="5156218"/>
            <a:ext cx="2571752" cy="1453599"/>
          </a:xfrm>
          <a:prstGeom prst="rect">
            <a:avLst/>
          </a:prstGeom>
        </p:spPr>
      </p:pic>
    </p:spTree>
    <p:custDataLst>
      <p:tags r:id="rId1"/>
    </p:custDataLst>
    <p:extLst>
      <p:ext uri="{BB962C8B-B14F-4D97-AF65-F5344CB8AC3E}">
        <p14:creationId xmlns:p14="http://schemas.microsoft.com/office/powerpoint/2010/main" val="2718525419"/>
      </p:ext>
    </p:extLst>
  </p:cSld>
  <p:clrMapOvr>
    <a:masterClrMapping/>
  </p:clrMapOvr>
  <mc:AlternateContent xmlns:mc="http://schemas.openxmlformats.org/markup-compatibility/2006" xmlns:p14="http://schemas.microsoft.com/office/powerpoint/2010/main">
    <mc:Choice Requires="p14">
      <p:transition p14:dur="10" advClick="0" advTm="7324">
        <p:fade/>
      </p:transition>
    </mc:Choice>
    <mc:Fallback xmlns="">
      <p:transition advClick="0" advTm="7324">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641490489"/>
              </p:ext>
            </p:extLst>
          </p:nvPr>
        </p:nvGraphicFramePr>
        <p:xfrm>
          <a:off x="221085" y="980728"/>
          <a:ext cx="8486776" cy="5040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457200" y="404438"/>
            <a:ext cx="8229600" cy="576290"/>
          </a:xfrm>
          <a:ln>
            <a:solidFill>
              <a:schemeClr val="tx1"/>
            </a:solidFill>
          </a:ln>
        </p:spPr>
        <p:txBody>
          <a:bodyPr>
            <a:normAutofit fontScale="90000"/>
          </a:bodyPr>
          <a:lstStyle/>
          <a:p>
            <a:pPr algn="ctr"/>
            <a:r>
              <a:rPr lang="fr-FR" sz="3200" b="1" dirty="0"/>
              <a:t>FORMATION Haute-Montagne AU LP </a:t>
            </a:r>
          </a:p>
        </p:txBody>
      </p:sp>
      <p:sp>
        <p:nvSpPr>
          <p:cNvPr id="7" name="Éclair 6"/>
          <p:cNvSpPr/>
          <p:nvPr/>
        </p:nvSpPr>
        <p:spPr>
          <a:xfrm>
            <a:off x="2483768" y="4169015"/>
            <a:ext cx="720080" cy="36004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Éclair 8"/>
          <p:cNvSpPr/>
          <p:nvPr/>
        </p:nvSpPr>
        <p:spPr>
          <a:xfrm>
            <a:off x="6300192" y="4035851"/>
            <a:ext cx="648072" cy="626368"/>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droite 12"/>
          <p:cNvSpPr/>
          <p:nvPr/>
        </p:nvSpPr>
        <p:spPr>
          <a:xfrm>
            <a:off x="899592" y="5949280"/>
            <a:ext cx="7560840" cy="908720"/>
          </a:xfrm>
          <a:prstGeom prst="rightArrow">
            <a:avLst>
              <a:gd name="adj1" fmla="val 64173"/>
              <a:gd name="adj2" fmla="val 5000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dirty="0">
                <a:solidFill>
                  <a:schemeClr val="tx1"/>
                </a:solidFill>
              </a:rPr>
              <a:t>DONC PROGRESSIVE SPECIALISATION ET DEVELOPPEMENT DES COMPETENCES / EXPERIENCE HM</a:t>
            </a:r>
          </a:p>
        </p:txBody>
      </p:sp>
      <p:sp>
        <p:nvSpPr>
          <p:cNvPr id="2" name="Espace réservé du pied de page 1">
            <a:extLst>
              <a:ext uri="{FF2B5EF4-FFF2-40B4-BE49-F238E27FC236}">
                <a16:creationId xmlns:a16="http://schemas.microsoft.com/office/drawing/2014/main" id="{31ACE7BB-7C36-4DC8-90C4-86A43BA77DA9}"/>
              </a:ext>
            </a:extLst>
          </p:cNvPr>
          <p:cNvSpPr>
            <a:spLocks noGrp="1"/>
          </p:cNvSpPr>
          <p:nvPr>
            <p:ph type="ftr" sz="quarter" idx="11"/>
          </p:nvPr>
        </p:nvSpPr>
        <p:spPr>
          <a:xfrm>
            <a:off x="41751" y="6597578"/>
            <a:ext cx="9144000" cy="365125"/>
          </a:xfrm>
        </p:spPr>
        <p:txBody>
          <a:bodyPr/>
          <a:lstStyle/>
          <a:p>
            <a:r>
              <a:rPr kumimoji="0" lang="fr-FR" dirty="0"/>
              <a:t>Caroline Courteville - Coordinatrice Section Montagne/HM/Pisteur - LP St Michel de Maurienne</a:t>
            </a:r>
          </a:p>
        </p:txBody>
      </p:sp>
    </p:spTree>
    <p:custDataLst>
      <p:tags r:id="rId1"/>
    </p:custDataLst>
    <p:extLst>
      <p:ext uri="{BB962C8B-B14F-4D97-AF65-F5344CB8AC3E}">
        <p14:creationId xmlns:p14="http://schemas.microsoft.com/office/powerpoint/2010/main" val="2875874448"/>
      </p:ext>
    </p:extLst>
  </p:cSld>
  <p:clrMapOvr>
    <a:masterClrMapping/>
  </p:clrMapOvr>
  <mc:AlternateContent xmlns:mc="http://schemas.openxmlformats.org/markup-compatibility/2006" xmlns:p14="http://schemas.microsoft.com/office/powerpoint/2010/main">
    <mc:Choice Requires="p14">
      <p:transition p14:dur="10" advClick="0" advTm="34091">
        <p:fade/>
      </p:transition>
    </mc:Choice>
    <mc:Fallback xmlns="">
      <p:transition advClick="0" advTm="3409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graphicEl>
                                              <a:dgm id="{372AB35D-7F85-4F08-9397-AA61FB00442A}"/>
                                            </p:graphicEl>
                                          </p:spTgt>
                                        </p:tgtEl>
                                        <p:attrNameLst>
                                          <p:attrName>style.visibility</p:attrName>
                                        </p:attrNameLst>
                                      </p:cBhvr>
                                      <p:to>
                                        <p:strVal val="visible"/>
                                      </p:to>
                                    </p:set>
                                    <p:anim calcmode="lin" valueType="num">
                                      <p:cBhvr>
                                        <p:cTn id="7" dur="1000" fill="hold"/>
                                        <p:tgtEl>
                                          <p:spTgt spid="3">
                                            <p:graphicEl>
                                              <a:dgm id="{372AB35D-7F85-4F08-9397-AA61FB00442A}"/>
                                            </p:graphicEl>
                                          </p:spTgt>
                                        </p:tgtEl>
                                        <p:attrNameLst>
                                          <p:attrName>ppt_w</p:attrName>
                                        </p:attrNameLst>
                                      </p:cBhvr>
                                      <p:tavLst>
                                        <p:tav tm="0">
                                          <p:val>
                                            <p:fltVal val="0"/>
                                          </p:val>
                                        </p:tav>
                                        <p:tav tm="100000">
                                          <p:val>
                                            <p:strVal val="#ppt_w"/>
                                          </p:val>
                                        </p:tav>
                                      </p:tavLst>
                                    </p:anim>
                                    <p:anim calcmode="lin" valueType="num">
                                      <p:cBhvr>
                                        <p:cTn id="8" dur="1000" fill="hold"/>
                                        <p:tgtEl>
                                          <p:spTgt spid="3">
                                            <p:graphicEl>
                                              <a:dgm id="{372AB35D-7F85-4F08-9397-AA61FB00442A}"/>
                                            </p:graphicEl>
                                          </p:spTgt>
                                        </p:tgtEl>
                                        <p:attrNameLst>
                                          <p:attrName>ppt_h</p:attrName>
                                        </p:attrNameLst>
                                      </p:cBhvr>
                                      <p:tavLst>
                                        <p:tav tm="0">
                                          <p:val>
                                            <p:fltVal val="0"/>
                                          </p:val>
                                        </p:tav>
                                        <p:tav tm="100000">
                                          <p:val>
                                            <p:strVal val="#ppt_h"/>
                                          </p:val>
                                        </p:tav>
                                      </p:tavLst>
                                    </p:anim>
                                    <p:animEffect transition="in" filter="fade">
                                      <p:cBhvr>
                                        <p:cTn id="9" dur="1000"/>
                                        <p:tgtEl>
                                          <p:spTgt spid="3">
                                            <p:graphicEl>
                                              <a:dgm id="{372AB35D-7F85-4F08-9397-AA61FB00442A}"/>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35" presetClass="path" presetSubtype="0" accel="50000" decel="50000" fill="hold" grpId="1" nodeType="clickEffect">
                                  <p:stCondLst>
                                    <p:cond delay="0"/>
                                  </p:stCondLst>
                                  <p:childTnLst>
                                    <p:animMotion origin="layout" path="M 0 0  L -0.25 0  E" pathEditMode="relative" ptsTypes="">
                                      <p:cBhvr>
                                        <p:cTn id="13" dur="1000" spd="-100000" fill="hold"/>
                                        <p:tgtEl>
                                          <p:spTgt spid="3">
                                            <p:graphicEl>
                                              <a:dgm id="{372AB35D-7F85-4F08-9397-AA61FB00442A}"/>
                                            </p:graphicEl>
                                          </p:spTgt>
                                        </p:tgtEl>
                                        <p:attrNameLst>
                                          <p:attrName>ppt_x</p:attrName>
                                          <p:attrName>ppt_y</p:attrName>
                                        </p:attrNameLst>
                                      </p:cBhvr>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3">
                                            <p:graphicEl>
                                              <a:dgm id="{40E75915-E9B1-4ABD-839B-3CFD5E25D23D}"/>
                                            </p:graphicEl>
                                          </p:spTgt>
                                        </p:tgtEl>
                                        <p:attrNameLst>
                                          <p:attrName>style.visibility</p:attrName>
                                        </p:attrNameLst>
                                      </p:cBhvr>
                                      <p:to>
                                        <p:strVal val="visible"/>
                                      </p:to>
                                    </p:set>
                                    <p:anim calcmode="lin" valueType="num">
                                      <p:cBhvr>
                                        <p:cTn id="18" dur="1000" fill="hold"/>
                                        <p:tgtEl>
                                          <p:spTgt spid="3">
                                            <p:graphicEl>
                                              <a:dgm id="{40E75915-E9B1-4ABD-839B-3CFD5E25D23D}"/>
                                            </p:graphicEl>
                                          </p:spTgt>
                                        </p:tgtEl>
                                        <p:attrNameLst>
                                          <p:attrName>ppt_w</p:attrName>
                                        </p:attrNameLst>
                                      </p:cBhvr>
                                      <p:tavLst>
                                        <p:tav tm="0">
                                          <p:val>
                                            <p:fltVal val="0"/>
                                          </p:val>
                                        </p:tav>
                                        <p:tav tm="100000">
                                          <p:val>
                                            <p:strVal val="#ppt_w"/>
                                          </p:val>
                                        </p:tav>
                                      </p:tavLst>
                                    </p:anim>
                                    <p:anim calcmode="lin" valueType="num">
                                      <p:cBhvr>
                                        <p:cTn id="19" dur="1000" fill="hold"/>
                                        <p:tgtEl>
                                          <p:spTgt spid="3">
                                            <p:graphicEl>
                                              <a:dgm id="{40E75915-E9B1-4ABD-839B-3CFD5E25D23D}"/>
                                            </p:graphicEl>
                                          </p:spTgt>
                                        </p:tgtEl>
                                        <p:attrNameLst>
                                          <p:attrName>ppt_h</p:attrName>
                                        </p:attrNameLst>
                                      </p:cBhvr>
                                      <p:tavLst>
                                        <p:tav tm="0">
                                          <p:val>
                                            <p:fltVal val="0"/>
                                          </p:val>
                                        </p:tav>
                                        <p:tav tm="100000">
                                          <p:val>
                                            <p:strVal val="#ppt_h"/>
                                          </p:val>
                                        </p:tav>
                                      </p:tavLst>
                                    </p:anim>
                                    <p:animEffect transition="in" filter="fade">
                                      <p:cBhvr>
                                        <p:cTn id="20" dur="1000"/>
                                        <p:tgtEl>
                                          <p:spTgt spid="3">
                                            <p:graphicEl>
                                              <a:dgm id="{40E75915-E9B1-4ABD-839B-3CFD5E25D23D}"/>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35" presetClass="path" presetSubtype="0" accel="50000" decel="50000" fill="hold" grpId="1" nodeType="clickEffect">
                                  <p:stCondLst>
                                    <p:cond delay="0"/>
                                  </p:stCondLst>
                                  <p:childTnLst>
                                    <p:animMotion origin="layout" path="M 0 0  L -0.25 0  E" pathEditMode="relative" ptsTypes="">
                                      <p:cBhvr>
                                        <p:cTn id="24" dur="1000" spd="-100000" fill="hold"/>
                                        <p:tgtEl>
                                          <p:spTgt spid="3">
                                            <p:graphicEl>
                                              <a:dgm id="{40E75915-E9B1-4ABD-839B-3CFD5E25D23D}"/>
                                            </p:graphic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Graphic spid="3" grpId="1">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2737" y="347638"/>
            <a:ext cx="8229600" cy="648072"/>
          </a:xfrm>
        </p:spPr>
        <p:txBody>
          <a:bodyPr>
            <a:normAutofit fontScale="90000"/>
          </a:bodyPr>
          <a:lstStyle/>
          <a:p>
            <a:pPr algn="ctr"/>
            <a:r>
              <a:rPr sz="4000" b="1" dirty="0"/>
              <a:t>Les évaluations</a:t>
            </a:r>
            <a:endParaRPr lang="fr-FR" sz="4000" b="1" dirty="0"/>
          </a:p>
        </p:txBody>
      </p:sp>
      <p:sp>
        <p:nvSpPr>
          <p:cNvPr id="3" name="Espace réservé du contenu 2"/>
          <p:cNvSpPr>
            <a:spLocks noGrp="1"/>
          </p:cNvSpPr>
          <p:nvPr>
            <p:ph idx="1"/>
          </p:nvPr>
        </p:nvSpPr>
        <p:spPr>
          <a:xfrm>
            <a:off x="0" y="1084507"/>
            <a:ext cx="9143999" cy="5296822"/>
          </a:xfrm>
        </p:spPr>
        <p:txBody>
          <a:bodyPr>
            <a:normAutofit fontScale="92500" lnSpcReduction="10000"/>
          </a:bodyPr>
          <a:lstStyle/>
          <a:p>
            <a:pPr>
              <a:buFontTx/>
              <a:buChar char="-"/>
            </a:pPr>
            <a:r>
              <a:rPr b="1" dirty="0"/>
              <a:t>Pratiques et </a:t>
            </a:r>
            <a:r>
              <a:rPr lang="fr-FR" b="1" dirty="0"/>
              <a:t>théoriques durant les semaines montagne, pisteurs</a:t>
            </a:r>
          </a:p>
          <a:p>
            <a:pPr marL="0" indent="0">
              <a:buNone/>
            </a:pPr>
            <a:r>
              <a:rPr lang="fr-FR" dirty="0"/>
              <a:t>(QCM, Probatoires Blancs, Tests techniques blancs filmés et projetés sur écran pour compréhension des erreurs et remédiation).</a:t>
            </a:r>
          </a:p>
          <a:p>
            <a:pPr marL="0" indent="0">
              <a:buNone/>
            </a:pPr>
            <a:endParaRPr lang="fr-FR" dirty="0"/>
          </a:p>
          <a:p>
            <a:pPr>
              <a:buFontTx/>
              <a:buChar char="-"/>
            </a:pPr>
            <a:r>
              <a:rPr lang="fr-FR" b="1" dirty="0"/>
              <a:t>Des appréciations et des notes trimestrielles </a:t>
            </a:r>
            <a:r>
              <a:rPr lang="fr-FR" dirty="0"/>
              <a:t>(1</a:t>
            </a:r>
            <a:r>
              <a:rPr lang="fr-FR" baseline="30000" dirty="0"/>
              <a:t>ère</a:t>
            </a:r>
            <a:r>
              <a:rPr lang="fr-FR" dirty="0"/>
              <a:t> année) et </a:t>
            </a:r>
            <a:r>
              <a:rPr lang="fr-FR" b="1" dirty="0"/>
              <a:t>semestrielles</a:t>
            </a:r>
            <a:r>
              <a:rPr lang="fr-FR" dirty="0"/>
              <a:t> (2, 3, 4</a:t>
            </a:r>
            <a:r>
              <a:rPr lang="fr-FR" baseline="30000" dirty="0"/>
              <a:t>ème</a:t>
            </a:r>
            <a:r>
              <a:rPr lang="fr-FR" dirty="0"/>
              <a:t> année) apparaissant sur le bulletin et tenant compte :</a:t>
            </a:r>
          </a:p>
          <a:p>
            <a:pPr marL="0" indent="0">
              <a:buNone/>
            </a:pPr>
            <a:r>
              <a:rPr lang="fr-FR" dirty="0"/>
              <a:t> </a:t>
            </a:r>
          </a:p>
          <a:p>
            <a:pPr>
              <a:buNone/>
            </a:pPr>
            <a:r>
              <a:rPr dirty="0"/>
              <a:t>     * de l' Attitude ( comportement, investissement, vie en communauté, respect</a:t>
            </a:r>
            <a:r>
              <a:rPr lang="fr-FR" dirty="0"/>
              <a:t>)</a:t>
            </a:r>
            <a:endParaRPr dirty="0"/>
          </a:p>
          <a:p>
            <a:pPr>
              <a:buNone/>
            </a:pPr>
            <a:r>
              <a:rPr dirty="0"/>
              <a:t>	* des capacités ( </a:t>
            </a:r>
            <a:r>
              <a:rPr lang="fr-FR" dirty="0"/>
              <a:t>pour le DE AMM: orientation, marche, </a:t>
            </a:r>
            <a:r>
              <a:rPr dirty="0"/>
              <a:t>progression en milieu montagnard estival ou enneigé</a:t>
            </a:r>
            <a:r>
              <a:rPr lang="fr-FR" dirty="0"/>
              <a:t>/ pour le BN Pisteur:  tests ski toutes neiges, recherche DVA / pour le DE HM: niveau acquis en escalade, en ski, et cascade)</a:t>
            </a:r>
            <a:r>
              <a:rPr dirty="0"/>
              <a:t>.</a:t>
            </a:r>
          </a:p>
          <a:p>
            <a:pPr>
              <a:buNone/>
            </a:pPr>
            <a:r>
              <a:rPr lang="fr-FR" dirty="0"/>
              <a:t>	* des c</a:t>
            </a:r>
            <a:r>
              <a:rPr dirty="0"/>
              <a:t>onnaissances (sur soi, sur sa pratique, sur le milieu, sur autrui)</a:t>
            </a:r>
          </a:p>
          <a:p>
            <a:pPr>
              <a:buNone/>
            </a:pPr>
            <a:endParaRPr dirty="0"/>
          </a:p>
          <a:p>
            <a:pPr>
              <a:buFontTx/>
              <a:buChar char="-"/>
            </a:pPr>
            <a:endParaRPr lang="fr-FR" dirty="0"/>
          </a:p>
          <a:p>
            <a:pPr>
              <a:buNone/>
            </a:pPr>
            <a:endParaRPr lang="fr-FR" dirty="0"/>
          </a:p>
        </p:txBody>
      </p:sp>
      <p:sp>
        <p:nvSpPr>
          <p:cNvPr id="4" name="Espace réservé du pied de page 3">
            <a:extLst>
              <a:ext uri="{FF2B5EF4-FFF2-40B4-BE49-F238E27FC236}">
                <a16:creationId xmlns:a16="http://schemas.microsoft.com/office/drawing/2014/main" id="{46DE79FA-2303-4987-8FF8-6A938DF7522E}"/>
              </a:ext>
            </a:extLst>
          </p:cNvPr>
          <p:cNvSpPr>
            <a:spLocks noGrp="1"/>
          </p:cNvSpPr>
          <p:nvPr>
            <p:ph type="ftr" sz="quarter" idx="11"/>
          </p:nvPr>
        </p:nvSpPr>
        <p:spPr>
          <a:xfrm>
            <a:off x="473968" y="6492875"/>
            <a:ext cx="8229600" cy="365125"/>
          </a:xfrm>
        </p:spPr>
        <p:txBody>
          <a:bodyPr/>
          <a:lstStyle/>
          <a:p>
            <a:r>
              <a:rPr kumimoji="0" lang="fr-FR" dirty="0"/>
              <a:t>Caroline Courteville - Coordinatrice Section Montagne/HM/Pisteur - LP St Michel de Maurienne</a:t>
            </a:r>
          </a:p>
        </p:txBody>
      </p:sp>
    </p:spTree>
  </p:cSld>
  <p:clrMapOvr>
    <a:masterClrMapping/>
  </p:clrMapOvr>
  <mc:AlternateContent xmlns:mc="http://schemas.openxmlformats.org/markup-compatibility/2006" xmlns:p14="http://schemas.microsoft.com/office/powerpoint/2010/main">
    <mc:Choice Requires="p14">
      <p:transition p14:dur="10" advClick="0" advTm="38948">
        <p:fade/>
      </p:transition>
    </mc:Choice>
    <mc:Fallback xmlns="">
      <p:transition advClick="0" advTm="38948">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18455"/>
            <a:ext cx="8928992" cy="1338337"/>
          </a:xfrm>
        </p:spPr>
        <p:txBody>
          <a:bodyPr>
            <a:normAutofit fontScale="90000"/>
          </a:bodyPr>
          <a:lstStyle/>
          <a:p>
            <a:pPr algn="ctr"/>
            <a:r>
              <a:rPr sz="4400" b="1" dirty="0"/>
              <a:t>Contact</a:t>
            </a:r>
            <a:r>
              <a:rPr lang="fr-FR" sz="4400" b="1" dirty="0"/>
              <a:t> Coordinatrice </a:t>
            </a:r>
            <a:br>
              <a:rPr lang="fr-FR" sz="4400" b="1" dirty="0"/>
            </a:br>
            <a:r>
              <a:rPr lang="fr-FR" sz="4400" b="1" dirty="0"/>
              <a:t>Section Montagne/ HM / Pisteur</a:t>
            </a:r>
          </a:p>
        </p:txBody>
      </p:sp>
      <p:sp>
        <p:nvSpPr>
          <p:cNvPr id="3" name="Espace réservé du contenu 2"/>
          <p:cNvSpPr>
            <a:spLocks noGrp="1"/>
          </p:cNvSpPr>
          <p:nvPr>
            <p:ph idx="1"/>
          </p:nvPr>
        </p:nvSpPr>
        <p:spPr>
          <a:xfrm>
            <a:off x="215516" y="1556792"/>
            <a:ext cx="8712968" cy="1581269"/>
          </a:xfrm>
          <a:ln>
            <a:solidFill>
              <a:schemeClr val="tx2">
                <a:lumMod val="50000"/>
              </a:schemeClr>
            </a:solidFill>
          </a:ln>
        </p:spPr>
        <p:txBody>
          <a:bodyPr>
            <a:noAutofit/>
          </a:bodyPr>
          <a:lstStyle/>
          <a:p>
            <a:pPr algn="ctr">
              <a:buNone/>
            </a:pPr>
            <a:r>
              <a:rPr sz="3200" b="1" dirty="0">
                <a:effectLst>
                  <a:outerShdw blurRad="38100" dist="38100" dir="2700000" algn="tl">
                    <a:srgbClr val="000000">
                      <a:alpha val="43137"/>
                    </a:srgbClr>
                  </a:outerShdw>
                </a:effectLst>
              </a:rPr>
              <a:t>Mme COURTEVILLE Caroline</a:t>
            </a:r>
            <a:r>
              <a:rPr lang="fr-FR" sz="3200" b="1" dirty="0">
                <a:effectLst>
                  <a:outerShdw blurRad="38100" dist="38100" dir="2700000" algn="tl">
                    <a:srgbClr val="000000">
                      <a:alpha val="43137"/>
                    </a:srgbClr>
                  </a:outerShdw>
                </a:effectLst>
              </a:rPr>
              <a:t> </a:t>
            </a:r>
          </a:p>
          <a:p>
            <a:pPr algn="ctr">
              <a:buNone/>
            </a:pPr>
            <a:r>
              <a:rPr sz="3200" dirty="0">
                <a:hlinkClick r:id="rId2"/>
              </a:rPr>
              <a:t>caroline.courteville@ac-grenoble.fr</a:t>
            </a:r>
            <a:r>
              <a:rPr sz="3200" dirty="0"/>
              <a:t> </a:t>
            </a:r>
          </a:p>
          <a:p>
            <a:endParaRPr lang="fr-FR" sz="3200" dirty="0"/>
          </a:p>
        </p:txBody>
      </p:sp>
      <p:pic>
        <p:nvPicPr>
          <p:cNvPr id="6" name="Image 5">
            <a:extLst>
              <a:ext uri="{FF2B5EF4-FFF2-40B4-BE49-F238E27FC236}">
                <a16:creationId xmlns:a16="http://schemas.microsoft.com/office/drawing/2014/main" id="{D7A8A7FC-EA12-41FA-905C-A3349421BFD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63688" y="3253139"/>
            <a:ext cx="6020277" cy="3386406"/>
          </a:xfrm>
          <a:prstGeom prst="rect">
            <a:avLst/>
          </a:prstGeom>
        </p:spPr>
      </p:pic>
      <p:sp>
        <p:nvSpPr>
          <p:cNvPr id="8" name="Espace réservé du pied de page 7">
            <a:extLst>
              <a:ext uri="{FF2B5EF4-FFF2-40B4-BE49-F238E27FC236}">
                <a16:creationId xmlns:a16="http://schemas.microsoft.com/office/drawing/2014/main" id="{A5DC3623-2135-47FE-9E93-BD34032AC5C9}"/>
              </a:ext>
            </a:extLst>
          </p:cNvPr>
          <p:cNvSpPr>
            <a:spLocks noGrp="1"/>
          </p:cNvSpPr>
          <p:nvPr>
            <p:ph type="ftr" sz="quarter" idx="11"/>
          </p:nvPr>
        </p:nvSpPr>
        <p:spPr>
          <a:xfrm>
            <a:off x="663319" y="6652797"/>
            <a:ext cx="8229600" cy="231913"/>
          </a:xfrm>
        </p:spPr>
        <p:txBody>
          <a:bodyPr/>
          <a:lstStyle/>
          <a:p>
            <a:r>
              <a:rPr kumimoji="0" lang="fr-FR" dirty="0"/>
              <a:t>Caroline </a:t>
            </a:r>
            <a:r>
              <a:rPr kumimoji="0" lang="fr-FR" dirty="0" err="1"/>
              <a:t>Courteville</a:t>
            </a:r>
            <a:r>
              <a:rPr kumimoji="0" lang="fr-FR" dirty="0"/>
              <a:t> - Coordinatrice Section Montagne /  Pisteur - LP St Michel de Maurienne</a:t>
            </a:r>
          </a:p>
        </p:txBody>
      </p:sp>
    </p:spTree>
  </p:cSld>
  <p:clrMapOvr>
    <a:masterClrMapping/>
  </p:clrMapOvr>
  <mc:AlternateContent xmlns:mc="http://schemas.openxmlformats.org/markup-compatibility/2006" xmlns:p14="http://schemas.microsoft.com/office/powerpoint/2010/main">
    <mc:Choice Requires="p14">
      <p:transition p14:dur="10" advClick="0" advTm="11418">
        <p:fade/>
      </p:transition>
    </mc:Choice>
    <mc:Fallback xmlns="">
      <p:transition advClick="0" advTm="11418">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3117" y="476672"/>
            <a:ext cx="9144000" cy="914400"/>
          </a:xfrm>
        </p:spPr>
        <p:txBody>
          <a:bodyPr>
            <a:noAutofit/>
          </a:bodyPr>
          <a:lstStyle/>
          <a:p>
            <a:pPr algn="ctr"/>
            <a:r>
              <a:rPr lang="fr-FR" sz="3600" b="1" dirty="0"/>
              <a:t>Les Finalités de la Formation au LP</a:t>
            </a:r>
          </a:p>
        </p:txBody>
      </p:sp>
      <p:sp>
        <p:nvSpPr>
          <p:cNvPr id="4" name="Content Placeholder 3"/>
          <p:cNvSpPr>
            <a:spLocks noGrp="1"/>
          </p:cNvSpPr>
          <p:nvPr>
            <p:ph idx="1"/>
          </p:nvPr>
        </p:nvSpPr>
        <p:spPr>
          <a:xfrm>
            <a:off x="437695" y="1113628"/>
            <a:ext cx="8229600" cy="4209331"/>
          </a:xfrm>
        </p:spPr>
        <p:txBody>
          <a:bodyPr>
            <a:normAutofit fontScale="77500" lnSpcReduction="20000"/>
          </a:bodyPr>
          <a:lstStyle/>
          <a:p>
            <a:pPr>
              <a:buFontTx/>
              <a:buChar char="-"/>
            </a:pPr>
            <a:r>
              <a:rPr lang="fr-FR" sz="3200" dirty="0"/>
              <a:t>P</a:t>
            </a:r>
            <a:r>
              <a:rPr sz="3200" dirty="0"/>
              <a:t>robatoire de l’AMM</a:t>
            </a:r>
          </a:p>
          <a:p>
            <a:pPr>
              <a:buFontTx/>
              <a:buChar char="-"/>
            </a:pPr>
            <a:r>
              <a:rPr sz="3200" dirty="0"/>
              <a:t>Probatoire Escalade / préalable au Guide de HM</a:t>
            </a:r>
            <a:endParaRPr lang="fr-FR" sz="3200" dirty="0"/>
          </a:p>
          <a:p>
            <a:pPr marL="0" indent="0">
              <a:buNone/>
            </a:pPr>
            <a:r>
              <a:rPr sz="3200" dirty="0"/>
              <a:t>-  Test Technique pisteur secouriste.</a:t>
            </a:r>
          </a:p>
          <a:p>
            <a:pPr>
              <a:buFontTx/>
              <a:buChar char="-"/>
            </a:pPr>
            <a:r>
              <a:rPr sz="3200" dirty="0"/>
              <a:t>Formation Générale Commune</a:t>
            </a:r>
          </a:p>
          <a:p>
            <a:pPr>
              <a:buFontTx/>
              <a:buChar char="-"/>
            </a:pPr>
            <a:r>
              <a:rPr lang="fr-FR" sz="3200" dirty="0"/>
              <a:t>Pouvoir</a:t>
            </a:r>
            <a:r>
              <a:rPr sz="3200" dirty="0"/>
              <a:t> continuer à la sortie du Lycée </a:t>
            </a:r>
          </a:p>
          <a:p>
            <a:pPr marL="0" indent="0">
              <a:buNone/>
            </a:pPr>
            <a:r>
              <a:rPr sz="3200" dirty="0"/>
              <a:t>le cursus AMM</a:t>
            </a:r>
            <a:r>
              <a:rPr lang="fr-FR" sz="3200" dirty="0"/>
              <a:t>, ou le 1</a:t>
            </a:r>
            <a:r>
              <a:rPr lang="fr-FR" sz="3200" baseline="30000" dirty="0"/>
              <a:t>er</a:t>
            </a:r>
            <a:r>
              <a:rPr lang="fr-FR" sz="3200" dirty="0"/>
              <a:t> degré Pisteur, la formation pour être Moniteur d’Escalade, sa liste de course pour le probatoire du DE Guide de HM</a:t>
            </a:r>
            <a:endParaRPr sz="3200" dirty="0"/>
          </a:p>
          <a:p>
            <a:pPr marL="0" indent="0">
              <a:buNone/>
            </a:pPr>
            <a:endParaRPr dirty="0"/>
          </a:p>
          <a:p>
            <a:pPr marL="0" indent="0">
              <a:buNone/>
            </a:pPr>
            <a:endParaRPr lang="fr-FR" dirty="0"/>
          </a:p>
        </p:txBody>
      </p:sp>
      <p:pic>
        <p:nvPicPr>
          <p:cNvPr id="3" name="Image 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57200" y="5322958"/>
            <a:ext cx="5724128" cy="1319017"/>
          </a:xfrm>
          <a:prstGeom prst="rect">
            <a:avLst/>
          </a:prstGeom>
        </p:spPr>
      </p:pic>
      <p:pic>
        <p:nvPicPr>
          <p:cNvPr id="5" name="Image 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991886" y="5322956"/>
            <a:ext cx="2918520" cy="1308167"/>
          </a:xfrm>
          <a:prstGeom prst="rect">
            <a:avLst/>
          </a:prstGeom>
        </p:spPr>
      </p:pic>
      <p:sp>
        <p:nvSpPr>
          <p:cNvPr id="6" name="Espace réservé du pied de page 5">
            <a:extLst>
              <a:ext uri="{FF2B5EF4-FFF2-40B4-BE49-F238E27FC236}">
                <a16:creationId xmlns:a16="http://schemas.microsoft.com/office/drawing/2014/main" id="{0EDF2738-6D34-45CC-BCB8-AA7256751080}"/>
              </a:ext>
            </a:extLst>
          </p:cNvPr>
          <p:cNvSpPr>
            <a:spLocks noGrp="1"/>
          </p:cNvSpPr>
          <p:nvPr>
            <p:ph type="ftr" sz="quarter" idx="11"/>
          </p:nvPr>
        </p:nvSpPr>
        <p:spPr/>
        <p:txBody>
          <a:bodyPr/>
          <a:lstStyle/>
          <a:p>
            <a:endParaRPr kumimoji="0" lang="fr-F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Click="0" advTm="17011">
        <p:fade/>
      </p:transition>
    </mc:Choice>
    <mc:Fallback xmlns="">
      <p:transition advClick="0" advTm="17011">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6000" r="-6000"/>
          </a:stretch>
        </a:blipFill>
        <a:effectLst/>
      </p:bgPr>
    </p:bg>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2674BF28-55B1-47CD-8DD5-85693D05247F}"/>
              </a:ext>
            </a:extLst>
          </p:cNvPr>
          <p:cNvSpPr txBox="1">
            <a:spLocks/>
          </p:cNvSpPr>
          <p:nvPr/>
        </p:nvSpPr>
        <p:spPr>
          <a:xfrm>
            <a:off x="18053" y="157740"/>
            <a:ext cx="9144000" cy="792088"/>
          </a:xfrm>
          <a:prstGeom prst="rect">
            <a:avLst/>
          </a:prstGeom>
        </p:spPr>
        <p:txBody>
          <a:bodyPr vert="horz" lIns="91440" tIns="45720" rIns="91440" bIns="45720" rtlCol="0" anchor="t">
            <a:noAutofit/>
          </a:bodyPr>
          <a:lstStyle>
            <a:lvl1pPr algn="l" defTabSz="914400" rtl="0" eaLnBrk="1" latinLnBrk="0" hangingPunct="1">
              <a:spcBef>
                <a:spcPct val="0"/>
              </a:spcBef>
              <a:buNone/>
              <a:defRPr kumimoji="0" lang="fr-FR" sz="2800" kern="1200">
                <a:solidFill>
                  <a:schemeClr val="tx1"/>
                </a:solidFill>
                <a:latin typeface="Georgia" pitchFamily="18" charset="0"/>
                <a:ea typeface="+mj-ea"/>
                <a:cs typeface="+mj-cs"/>
              </a:defRPr>
            </a:lvl1pPr>
          </a:lstStyle>
          <a:p>
            <a:pPr algn="ctr"/>
            <a:r>
              <a:rPr lang="fr-FR" sz="3200" b="1" dirty="0"/>
              <a:t>Les Missions du </a:t>
            </a:r>
          </a:p>
          <a:p>
            <a:pPr algn="ctr"/>
            <a:r>
              <a:rPr lang="fr-FR" sz="3200" b="1" dirty="0"/>
              <a:t>Guide de Moyenne Montagne</a:t>
            </a:r>
            <a:br>
              <a:rPr lang="fr-FR" sz="3200" b="1" dirty="0"/>
            </a:br>
            <a:endParaRPr lang="fr-FR" sz="3200" b="1" dirty="0"/>
          </a:p>
        </p:txBody>
      </p:sp>
      <p:sp>
        <p:nvSpPr>
          <p:cNvPr id="5" name="Espace réservé du contenu 4">
            <a:extLst>
              <a:ext uri="{FF2B5EF4-FFF2-40B4-BE49-F238E27FC236}">
                <a16:creationId xmlns:a16="http://schemas.microsoft.com/office/drawing/2014/main" id="{F631DB3C-7865-492A-BE91-4F6719EB409D}"/>
              </a:ext>
            </a:extLst>
          </p:cNvPr>
          <p:cNvSpPr>
            <a:spLocks noGrp="1"/>
          </p:cNvSpPr>
          <p:nvPr>
            <p:ph idx="1"/>
          </p:nvPr>
        </p:nvSpPr>
        <p:spPr>
          <a:xfrm>
            <a:off x="0" y="1196752"/>
            <a:ext cx="9144000" cy="5877272"/>
          </a:xfrm>
        </p:spPr>
        <p:txBody>
          <a:bodyPr>
            <a:noAutofit/>
          </a:bodyPr>
          <a:lstStyle/>
          <a:p>
            <a:pPr marL="0" indent="0">
              <a:buNone/>
            </a:pPr>
            <a:r>
              <a:rPr lang="fr-FR" sz="1800" dirty="0"/>
              <a:t>Au cours des randonnées qu'il organise, l'</a:t>
            </a:r>
            <a:r>
              <a:rPr lang="fr-FR" sz="1800" b="1" dirty="0"/>
              <a:t>accompagnateur de moyenne montagne</a:t>
            </a:r>
            <a:r>
              <a:rPr lang="fr-FR" sz="1800" dirty="0"/>
              <a:t> encadre en assurant diverses missions et a un </a:t>
            </a:r>
            <a:r>
              <a:rPr lang="fr-FR" sz="1800" b="1" dirty="0"/>
              <a:t>véritable rôle pédagogique à jouer:</a:t>
            </a:r>
          </a:p>
          <a:p>
            <a:pPr marL="0" indent="0">
              <a:buNone/>
            </a:pPr>
            <a:endParaRPr lang="fr-FR" sz="1800" dirty="0"/>
          </a:p>
          <a:p>
            <a:pPr marL="0" indent="0">
              <a:buNone/>
            </a:pPr>
            <a:r>
              <a:rPr lang="fr-FR" sz="1800" dirty="0"/>
              <a:t>    •   Propose des sorties et des itinéraires à faire découvrir au grand public.</a:t>
            </a:r>
            <a:br>
              <a:rPr lang="fr-FR" sz="1800" dirty="0"/>
            </a:br>
            <a:r>
              <a:rPr lang="fr-FR" sz="1800" dirty="0"/>
              <a:t>    •   Encadre des randonnées, enseigne l’activité.</a:t>
            </a:r>
            <a:br>
              <a:rPr lang="fr-FR" sz="1800" dirty="0"/>
            </a:br>
            <a:r>
              <a:rPr lang="fr-FR" sz="1800" dirty="0"/>
              <a:t>    •   Adapte sa sortie aux capacités physiques et aux attentes des randonneurs.</a:t>
            </a:r>
            <a:br>
              <a:rPr lang="fr-FR" sz="1800" dirty="0"/>
            </a:br>
            <a:r>
              <a:rPr lang="fr-FR" sz="1800" dirty="0"/>
              <a:t>    •   Assure la sécurité des participants en prenant en compte les données météorologiques.</a:t>
            </a:r>
            <a:br>
              <a:rPr lang="fr-FR" sz="1800" dirty="0"/>
            </a:br>
            <a:r>
              <a:rPr lang="fr-FR" sz="1800" dirty="0"/>
              <a:t>    •   Sensibilise les randonneurs à l'environnement et donne des informations importantes tout au long de l'activité.</a:t>
            </a:r>
            <a:br>
              <a:rPr lang="fr-FR" sz="1800" dirty="0"/>
            </a:br>
            <a:r>
              <a:rPr lang="fr-FR" sz="1800" dirty="0"/>
              <a:t>    •   Favorise le contact entre les populations locales et les randonneurs.</a:t>
            </a:r>
            <a:br>
              <a:rPr lang="fr-FR" sz="1800" dirty="0"/>
            </a:br>
            <a:r>
              <a:rPr lang="fr-FR" sz="1800" dirty="0"/>
              <a:t>    •   Cherche à développer son activité de guide en proposant des sorties originales à valeur ajoutée.</a:t>
            </a:r>
          </a:p>
        </p:txBody>
      </p:sp>
      <p:sp>
        <p:nvSpPr>
          <p:cNvPr id="6" name="Espace réservé du pied de page 3">
            <a:extLst>
              <a:ext uri="{FF2B5EF4-FFF2-40B4-BE49-F238E27FC236}">
                <a16:creationId xmlns:a16="http://schemas.microsoft.com/office/drawing/2014/main" id="{B0DAFDCD-34AE-467D-9661-7ACAC6011733}"/>
              </a:ext>
            </a:extLst>
          </p:cNvPr>
          <p:cNvSpPr>
            <a:spLocks noGrp="1"/>
          </p:cNvSpPr>
          <p:nvPr>
            <p:ph type="ftr" sz="quarter" idx="11"/>
          </p:nvPr>
        </p:nvSpPr>
        <p:spPr>
          <a:xfrm>
            <a:off x="1547664" y="6597352"/>
            <a:ext cx="6984776" cy="260648"/>
          </a:xfrm>
        </p:spPr>
        <p:txBody>
          <a:bodyPr/>
          <a:lstStyle/>
          <a:p>
            <a:r>
              <a:rPr kumimoji="0" lang="fr-FR" dirty="0"/>
              <a:t>Caroline Courteville</a:t>
            </a:r>
            <a:r>
              <a:rPr lang="fr-FR" dirty="0"/>
              <a:t>  - </a:t>
            </a:r>
            <a:r>
              <a:rPr kumimoji="0" lang="fr-FR" dirty="0"/>
              <a:t>Coordinatrice Section Montagne /HM/ Pisteur -LP St Michel de Maurienne</a:t>
            </a:r>
          </a:p>
        </p:txBody>
      </p:sp>
    </p:spTree>
    <p:extLst>
      <p:ext uri="{BB962C8B-B14F-4D97-AF65-F5344CB8AC3E}">
        <p14:creationId xmlns:p14="http://schemas.microsoft.com/office/powerpoint/2010/main" val="1105833926"/>
      </p:ext>
    </p:extLst>
  </p:cSld>
  <p:clrMapOvr>
    <a:masterClrMapping/>
  </p:clrMapOvr>
  <mc:AlternateContent xmlns:mc="http://schemas.openxmlformats.org/markup-compatibility/2006" xmlns:p14="http://schemas.microsoft.com/office/powerpoint/2010/main">
    <mc:Choice Requires="p14">
      <p:transition p14:dur="10" advClick="0" advTm="37649">
        <p:fade/>
      </p:transition>
    </mc:Choice>
    <mc:Fallback xmlns="">
      <p:transition advClick="0" advTm="37649">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sz="4000" b="1" dirty="0"/>
              <a:t>L</a:t>
            </a:r>
            <a:r>
              <a:rPr lang="fr-FR" sz="4000" b="1" dirty="0"/>
              <a:t>e DE Accompagnateur Moyenne Montagne</a:t>
            </a:r>
            <a:br>
              <a:rPr lang="fr-FR" sz="4000" b="1" dirty="0"/>
            </a:br>
            <a:endParaRPr lang="fr-FR" sz="4000" b="1" dirty="0"/>
          </a:p>
        </p:txBody>
      </p:sp>
      <p:sp>
        <p:nvSpPr>
          <p:cNvPr id="3" name="Espace réservé du contenu 2"/>
          <p:cNvSpPr>
            <a:spLocks noGrp="1"/>
          </p:cNvSpPr>
          <p:nvPr>
            <p:ph sz="half" idx="1"/>
          </p:nvPr>
        </p:nvSpPr>
        <p:spPr>
          <a:xfrm>
            <a:off x="457200" y="3010942"/>
            <a:ext cx="4038600" cy="3890394"/>
          </a:xfrm>
        </p:spPr>
        <p:txBody>
          <a:bodyPr>
            <a:normAutofit/>
          </a:bodyPr>
          <a:lstStyle/>
          <a:p>
            <a:pPr marL="0" indent="0">
              <a:buNone/>
            </a:pPr>
            <a:endParaRPr lang="fr-FR" dirty="0"/>
          </a:p>
          <a:p>
            <a:r>
              <a:rPr lang="fr-FR" dirty="0"/>
              <a:t>écologie générale</a:t>
            </a:r>
          </a:p>
          <a:p>
            <a:r>
              <a:rPr lang="fr-FR" dirty="0"/>
              <a:t>faune </a:t>
            </a:r>
          </a:p>
          <a:p>
            <a:r>
              <a:rPr lang="fr-FR" dirty="0"/>
              <a:t>flore </a:t>
            </a:r>
          </a:p>
          <a:p>
            <a:r>
              <a:rPr lang="fr-FR" dirty="0"/>
              <a:t>géologie</a:t>
            </a:r>
          </a:p>
          <a:p>
            <a:r>
              <a:rPr lang="fr-FR" dirty="0"/>
              <a:t>géographie </a:t>
            </a:r>
          </a:p>
          <a:p>
            <a:r>
              <a:rPr lang="fr-FR" dirty="0"/>
              <a:t>Météorologie</a:t>
            </a:r>
          </a:p>
        </p:txBody>
      </p:sp>
      <p:sp>
        <p:nvSpPr>
          <p:cNvPr id="6" name="Espace réservé du contenu 5">
            <a:extLst>
              <a:ext uri="{FF2B5EF4-FFF2-40B4-BE49-F238E27FC236}">
                <a16:creationId xmlns:a16="http://schemas.microsoft.com/office/drawing/2014/main" id="{7CF5D712-F9F5-4251-8423-62F077FEADB7}"/>
              </a:ext>
            </a:extLst>
          </p:cNvPr>
          <p:cNvSpPr>
            <a:spLocks noGrp="1"/>
          </p:cNvSpPr>
          <p:nvPr>
            <p:ph sz="half" idx="2"/>
          </p:nvPr>
        </p:nvSpPr>
        <p:spPr>
          <a:xfrm>
            <a:off x="3635896" y="3429000"/>
            <a:ext cx="4038600" cy="4297363"/>
          </a:xfrm>
        </p:spPr>
        <p:txBody>
          <a:bodyPr>
            <a:normAutofit/>
          </a:bodyPr>
          <a:lstStyle/>
          <a:p>
            <a:r>
              <a:rPr lang="fr-FR" dirty="0"/>
              <a:t>économie </a:t>
            </a:r>
          </a:p>
          <a:p>
            <a:r>
              <a:rPr lang="fr-FR" dirty="0"/>
              <a:t>habitat et vie sociale </a:t>
            </a:r>
          </a:p>
          <a:p>
            <a:r>
              <a:rPr lang="fr-FR" dirty="0"/>
              <a:t>protection de l’environnement</a:t>
            </a:r>
          </a:p>
          <a:p>
            <a:endParaRPr lang="fr-FR" dirty="0"/>
          </a:p>
        </p:txBody>
      </p:sp>
      <p:sp>
        <p:nvSpPr>
          <p:cNvPr id="5" name="ZoneTexte 4">
            <a:extLst>
              <a:ext uri="{FF2B5EF4-FFF2-40B4-BE49-F238E27FC236}">
                <a16:creationId xmlns:a16="http://schemas.microsoft.com/office/drawing/2014/main" id="{52C82267-D693-4FD2-9B3D-688678420969}"/>
              </a:ext>
            </a:extLst>
          </p:cNvPr>
          <p:cNvSpPr txBox="1"/>
          <p:nvPr/>
        </p:nvSpPr>
        <p:spPr>
          <a:xfrm>
            <a:off x="323528" y="2011730"/>
            <a:ext cx="8680987" cy="1200329"/>
          </a:xfrm>
          <a:prstGeom prst="rect">
            <a:avLst/>
          </a:prstGeom>
          <a:noFill/>
        </p:spPr>
        <p:txBody>
          <a:bodyPr wrap="square" rtlCol="0">
            <a:spAutoFit/>
          </a:bodyPr>
          <a:lstStyle/>
          <a:p>
            <a:r>
              <a:rPr lang="fr-FR" sz="2400" dirty="0"/>
              <a:t>Ce professionnel de la montagne doit connaître et maîtriser les connaissances de base relatives à l’environnement montagnard naturel et humain: </a:t>
            </a:r>
          </a:p>
        </p:txBody>
      </p:sp>
      <p:pic>
        <p:nvPicPr>
          <p:cNvPr id="7" name="Image 6">
            <a:extLst>
              <a:ext uri="{FF2B5EF4-FFF2-40B4-BE49-F238E27FC236}">
                <a16:creationId xmlns:a16="http://schemas.microsoft.com/office/drawing/2014/main" id="{9568836A-D897-4907-A47C-12BF2CFEAC6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911735" y="2891759"/>
            <a:ext cx="1779663" cy="1810656"/>
          </a:xfrm>
          <a:prstGeom prst="rect">
            <a:avLst/>
          </a:prstGeom>
        </p:spPr>
      </p:pic>
      <p:pic>
        <p:nvPicPr>
          <p:cNvPr id="8" name="Image 7">
            <a:extLst>
              <a:ext uri="{FF2B5EF4-FFF2-40B4-BE49-F238E27FC236}">
                <a16:creationId xmlns:a16="http://schemas.microsoft.com/office/drawing/2014/main" id="{C9B00B18-445C-4396-BD27-415749E8652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56176" y="5057539"/>
            <a:ext cx="2848339" cy="1618706"/>
          </a:xfrm>
          <a:prstGeom prst="rect">
            <a:avLst/>
          </a:prstGeom>
        </p:spPr>
      </p:pic>
      <p:pic>
        <p:nvPicPr>
          <p:cNvPr id="9" name="Image 8" descr="IMG_4247.JPG">
            <a:extLst>
              <a:ext uri="{FF2B5EF4-FFF2-40B4-BE49-F238E27FC236}">
                <a16:creationId xmlns:a16="http://schemas.microsoft.com/office/drawing/2014/main" id="{6021100D-BF63-4445-9A74-EB31868520E5}"/>
              </a:ext>
            </a:extLst>
          </p:cNvPr>
          <p:cNvPicPr>
            <a:picLocks noChangeAspect="1"/>
          </p:cNvPicPr>
          <p:nvPr/>
        </p:nvPicPr>
        <p:blipFill>
          <a:blip r:embed="rId4" cstate="print"/>
          <a:stretch>
            <a:fillRect/>
          </a:stretch>
        </p:blipFill>
        <p:spPr>
          <a:xfrm>
            <a:off x="3335761" y="5129250"/>
            <a:ext cx="2472478" cy="1702250"/>
          </a:xfrm>
          <a:prstGeom prst="rect">
            <a:avLst/>
          </a:prstGeom>
        </p:spPr>
      </p:pic>
      <p:sp>
        <p:nvSpPr>
          <p:cNvPr id="4" name="Espace réservé du pied de page 3">
            <a:extLst>
              <a:ext uri="{FF2B5EF4-FFF2-40B4-BE49-F238E27FC236}">
                <a16:creationId xmlns:a16="http://schemas.microsoft.com/office/drawing/2014/main" id="{69842DE6-0D51-4F3E-9397-BAF777C59D30}"/>
              </a:ext>
            </a:extLst>
          </p:cNvPr>
          <p:cNvSpPr>
            <a:spLocks noGrp="1"/>
          </p:cNvSpPr>
          <p:nvPr>
            <p:ph type="ftr" sz="quarter" idx="11"/>
          </p:nvPr>
        </p:nvSpPr>
        <p:spPr>
          <a:xfrm>
            <a:off x="820316" y="6616755"/>
            <a:ext cx="7350968" cy="271901"/>
          </a:xfrm>
        </p:spPr>
        <p:txBody>
          <a:bodyPr/>
          <a:lstStyle/>
          <a:p>
            <a:r>
              <a:rPr kumimoji="0" lang="fr-FR" dirty="0"/>
              <a:t>Caroline Courteville - Coordinatrice Section Montagne / HM/  Pisteur  - LP St Michel de Maurienne</a:t>
            </a:r>
          </a:p>
        </p:txBody>
      </p:sp>
    </p:spTree>
    <p:extLst>
      <p:ext uri="{BB962C8B-B14F-4D97-AF65-F5344CB8AC3E}">
        <p14:creationId xmlns:p14="http://schemas.microsoft.com/office/powerpoint/2010/main" val="34745868"/>
      </p:ext>
    </p:extLst>
  </p:cSld>
  <p:clrMapOvr>
    <a:masterClrMapping/>
  </p:clrMapOvr>
  <mc:AlternateContent xmlns:mc="http://schemas.openxmlformats.org/markup-compatibility/2006" xmlns:p14="http://schemas.microsoft.com/office/powerpoint/2010/main">
    <mc:Choice Requires="p14">
      <p:transition p14:dur="10" advClick="0" advTm="21738">
        <p:fade/>
      </p:transition>
    </mc:Choice>
    <mc:Fallback xmlns="">
      <p:transition advClick="0" advTm="21738">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1818" y="287183"/>
            <a:ext cx="8229600" cy="914400"/>
          </a:xfrm>
        </p:spPr>
        <p:txBody>
          <a:bodyPr>
            <a:normAutofit/>
          </a:bodyPr>
          <a:lstStyle/>
          <a:p>
            <a:pPr algn="ctr"/>
            <a:r>
              <a:rPr sz="4400" b="1" dirty="0"/>
              <a:t>Le probatoire </a:t>
            </a:r>
            <a:r>
              <a:rPr lang="fr-FR" sz="4400" b="1" dirty="0"/>
              <a:t>au DE </a:t>
            </a:r>
            <a:r>
              <a:rPr sz="4400" b="1" dirty="0"/>
              <a:t>AMM</a:t>
            </a:r>
            <a:endParaRPr lang="fr-FR" sz="4400" b="1" dirty="0"/>
          </a:p>
        </p:txBody>
      </p:sp>
      <p:sp>
        <p:nvSpPr>
          <p:cNvPr id="3" name="Espace réservé du contenu 2"/>
          <p:cNvSpPr>
            <a:spLocks noGrp="1"/>
          </p:cNvSpPr>
          <p:nvPr>
            <p:ph idx="1"/>
          </p:nvPr>
        </p:nvSpPr>
        <p:spPr>
          <a:xfrm>
            <a:off x="422582" y="980728"/>
            <a:ext cx="8229600" cy="5355486"/>
          </a:xfrm>
        </p:spPr>
        <p:txBody>
          <a:bodyPr>
            <a:normAutofit/>
          </a:bodyPr>
          <a:lstStyle/>
          <a:p>
            <a:pPr marL="0" indent="0">
              <a:buNone/>
            </a:pPr>
            <a:r>
              <a:rPr lang="fr-FR" b="1" dirty="0"/>
              <a:t>Participation avec le LP à 2 examens du probatoire</a:t>
            </a:r>
            <a:r>
              <a:rPr lang="fr-FR" dirty="0"/>
              <a:t> organisés chaque année sur le territoire Français dans </a:t>
            </a:r>
            <a:r>
              <a:rPr lang="fr-FR" b="1" dirty="0"/>
              <a:t>6 régions différentes</a:t>
            </a:r>
            <a:r>
              <a:rPr lang="fr-FR" dirty="0"/>
              <a:t>: PACA, Rhône-Alpes-Auvergne, Ile de La Réunion, Midi-Pyrénées, Corse, Lorraine : (voir le lien ci-dessous précisant les modalités)</a:t>
            </a:r>
          </a:p>
          <a:p>
            <a:pPr marL="0" indent="0">
              <a:buNone/>
            </a:pPr>
            <a:r>
              <a:rPr lang="fr-FR" b="0" i="0" dirty="0">
                <a:effectLst/>
                <a:latin typeface="Times New Roman" panose="02020603050405020304" pitchFamily="18" charset="0"/>
                <a:hlinkClick r:id="rId2"/>
              </a:rPr>
              <a:t>https://www.legifrance.gouv.fr/jorf/id/JORFTEXT000048881009</a:t>
            </a:r>
            <a:endParaRPr lang="fr-FR" dirty="0"/>
          </a:p>
          <a:p>
            <a:r>
              <a:rPr lang="fr-FR" dirty="0"/>
              <a:t>QCM sur l’environnement naturel et humain</a:t>
            </a:r>
          </a:p>
          <a:p>
            <a:r>
              <a:rPr dirty="0"/>
              <a:t>Marche orientée </a:t>
            </a:r>
            <a:r>
              <a:rPr lang="fr-FR" dirty="0"/>
              <a:t>de 6 à 8h, avec un dénivelée positif d’environ 1400m et parcours en terrain varié  (Sac à dos de 7kg pour les femmes et de 10kg pour les hommes en tous points du parcours (comprenant à minima le matériel de montagne mentionné sur la liste décrite sur le site officiel).</a:t>
            </a:r>
          </a:p>
          <a:p>
            <a:pPr marL="0" indent="0">
              <a:buNone/>
            </a:pPr>
            <a:endParaRPr lang="fr-FR" dirty="0"/>
          </a:p>
        </p:txBody>
      </p:sp>
      <p:pic>
        <p:nvPicPr>
          <p:cNvPr id="4" name="Image 3" descr="IMG_4846.JPG"/>
          <p:cNvPicPr>
            <a:picLocks noChangeAspect="1"/>
          </p:cNvPicPr>
          <p:nvPr/>
        </p:nvPicPr>
        <p:blipFill>
          <a:blip r:embed="rId3" cstate="print"/>
          <a:stretch>
            <a:fillRect/>
          </a:stretch>
        </p:blipFill>
        <p:spPr>
          <a:xfrm>
            <a:off x="4427984" y="5589240"/>
            <a:ext cx="1596504" cy="1064335"/>
          </a:xfrm>
          <a:prstGeom prst="rect">
            <a:avLst/>
          </a:prstGeom>
        </p:spPr>
      </p:pic>
      <p:pic>
        <p:nvPicPr>
          <p:cNvPr id="5" name="Imag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5400000">
            <a:off x="7537333" y="2571627"/>
            <a:ext cx="1979373" cy="1187624"/>
          </a:xfrm>
          <a:prstGeom prst="rect">
            <a:avLst/>
          </a:prstGeom>
        </p:spPr>
      </p:pic>
      <p:sp>
        <p:nvSpPr>
          <p:cNvPr id="7" name="Espace réservé du pied de page 3">
            <a:extLst>
              <a:ext uri="{FF2B5EF4-FFF2-40B4-BE49-F238E27FC236}">
                <a16:creationId xmlns:a16="http://schemas.microsoft.com/office/drawing/2014/main" id="{EE0C7605-BF9F-41D9-A827-65E6905B9E2D}"/>
              </a:ext>
            </a:extLst>
          </p:cNvPr>
          <p:cNvSpPr>
            <a:spLocks noGrp="1"/>
          </p:cNvSpPr>
          <p:nvPr>
            <p:ph type="ftr" sz="quarter" idx="11"/>
          </p:nvPr>
        </p:nvSpPr>
        <p:spPr>
          <a:xfrm>
            <a:off x="1079612" y="6572559"/>
            <a:ext cx="6984776" cy="365125"/>
          </a:xfrm>
        </p:spPr>
        <p:txBody>
          <a:bodyPr/>
          <a:lstStyle/>
          <a:p>
            <a:r>
              <a:rPr kumimoji="0" lang="fr-FR" dirty="0"/>
              <a:t>Caroline Courteville</a:t>
            </a:r>
            <a:r>
              <a:rPr lang="fr-FR" dirty="0"/>
              <a:t>  - </a:t>
            </a:r>
            <a:r>
              <a:rPr kumimoji="0" lang="fr-FR" dirty="0"/>
              <a:t>Coordinatrice Section Montagne / HM/ Pisteur -  LP St Michel de Maurienne</a:t>
            </a:r>
          </a:p>
        </p:txBody>
      </p:sp>
    </p:spTree>
  </p:cSld>
  <p:clrMapOvr>
    <a:masterClrMapping/>
  </p:clrMapOvr>
  <mc:AlternateContent xmlns:mc="http://schemas.openxmlformats.org/markup-compatibility/2006" xmlns:p14="http://schemas.microsoft.com/office/powerpoint/2010/main">
    <mc:Choice Requires="p14">
      <p:transition p14:dur="10" advClick="0" advTm="28061">
        <p:fade/>
      </p:transition>
    </mc:Choice>
    <mc:Fallback xmlns="">
      <p:transition advClick="0" advTm="28061">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760" y="418697"/>
            <a:ext cx="8229600" cy="914400"/>
          </a:xfrm>
        </p:spPr>
        <p:txBody>
          <a:bodyPr>
            <a:noAutofit/>
          </a:bodyPr>
          <a:lstStyle/>
          <a:p>
            <a:pPr algn="ctr"/>
            <a:r>
              <a:rPr lang="fr-FR" sz="4000" b="1" dirty="0"/>
              <a:t>Les conditions d’accès au probatoire AMM</a:t>
            </a:r>
            <a:br>
              <a:rPr lang="fr-FR" sz="4000" b="1" dirty="0"/>
            </a:br>
            <a:endParaRPr lang="fr-FR" sz="4000" b="1" dirty="0"/>
          </a:p>
        </p:txBody>
      </p:sp>
      <p:sp>
        <p:nvSpPr>
          <p:cNvPr id="5" name="Content Placeholder 4"/>
          <p:cNvSpPr>
            <a:spLocks noGrp="1"/>
          </p:cNvSpPr>
          <p:nvPr>
            <p:ph idx="1"/>
          </p:nvPr>
        </p:nvSpPr>
        <p:spPr>
          <a:xfrm>
            <a:off x="513760" y="1878362"/>
            <a:ext cx="8229600" cy="4741128"/>
          </a:xfrm>
        </p:spPr>
        <p:txBody>
          <a:bodyPr>
            <a:normAutofit fontScale="70000" lnSpcReduction="20000"/>
          </a:bodyPr>
          <a:lstStyle/>
          <a:p>
            <a:pPr>
              <a:lnSpc>
                <a:spcPct val="150000"/>
              </a:lnSpc>
            </a:pPr>
            <a:r>
              <a:rPr dirty="0"/>
              <a:t>Avoir 17 ans au 1</a:t>
            </a:r>
            <a:r>
              <a:rPr baseline="30000" dirty="0"/>
              <a:t>er</a:t>
            </a:r>
            <a:r>
              <a:rPr dirty="0"/>
              <a:t> Janvier de l année de l'examen</a:t>
            </a:r>
            <a:endParaRPr lang="fr-FR" dirty="0"/>
          </a:p>
          <a:p>
            <a:pPr>
              <a:lnSpc>
                <a:spcPct val="150000"/>
              </a:lnSpc>
            </a:pPr>
            <a:r>
              <a:rPr lang="fr-FR" dirty="0"/>
              <a:t>Avoir </a:t>
            </a:r>
            <a:r>
              <a:rPr dirty="0"/>
              <a:t>réalisé 30 randonnées:</a:t>
            </a:r>
          </a:p>
          <a:p>
            <a:pPr>
              <a:lnSpc>
                <a:spcPct val="150000"/>
              </a:lnSpc>
              <a:buFontTx/>
              <a:buChar char="-"/>
            </a:pPr>
            <a:r>
              <a:rPr lang="fr-FR" dirty="0"/>
              <a:t>10 randonnées à la journée en montagne de plus de 1300 mètres de dénivelé positif sur des itinéraires différents, dont 3 randonnées proposant au moins 1 passage à plus de 3000m d’altitude sur le continent ou 2600m en Corse et à la Réunion </a:t>
            </a:r>
          </a:p>
          <a:p>
            <a:pPr>
              <a:lnSpc>
                <a:spcPct val="150000"/>
              </a:lnSpc>
              <a:buFontTx/>
              <a:buChar char="-"/>
            </a:pPr>
            <a:r>
              <a:rPr lang="fr-FR" dirty="0"/>
              <a:t>10 randonnées à la journée en montagne de plus de 1500 mètres de dénivelé positif cumulé et inscrites sur une liste établie par le CNSNMM, </a:t>
            </a:r>
          </a:p>
          <a:p>
            <a:pPr>
              <a:lnSpc>
                <a:spcPct val="150000"/>
              </a:lnSpc>
              <a:buFontTx/>
              <a:buChar char="-"/>
            </a:pPr>
            <a:r>
              <a:rPr lang="fr-FR" dirty="0"/>
              <a:t>1 randonnée itinérante en montagne de 5 jours intégrant au moins deux nuits en bivouac en milieu naturel et comportant un dénivelé cumulé d’au moins 4000 mètres, </a:t>
            </a:r>
          </a:p>
          <a:p>
            <a:pPr>
              <a:lnSpc>
                <a:spcPct val="150000"/>
              </a:lnSpc>
              <a:buFontTx/>
              <a:buChar char="-"/>
            </a:pPr>
            <a:r>
              <a:rPr lang="fr-FR" dirty="0"/>
              <a:t>12 randonnées à la journée de plus de 500 mètres de dénivelé positif cumulé et 1 randonnée itinérante de 3 jours minimum en terrain vallonné de moyenne montagne, en milieu montagnard enneigé en continu et réalisées entre le 15 novembre et le 15 avril. Il n’est pas demandé de bivouaquer dans la neige dans le cadre de cette itinérance. </a:t>
            </a:r>
            <a:endParaRPr dirty="0"/>
          </a:p>
          <a:p>
            <a:pPr>
              <a:lnSpc>
                <a:spcPct val="150000"/>
              </a:lnSpc>
            </a:pPr>
            <a:r>
              <a:rPr dirty="0" err="1"/>
              <a:t>Etre</a:t>
            </a:r>
            <a:r>
              <a:rPr dirty="0"/>
              <a:t> prêt en course d'orientation</a:t>
            </a:r>
          </a:p>
          <a:p>
            <a:pPr>
              <a:lnSpc>
                <a:spcPct val="150000"/>
              </a:lnSpc>
            </a:pPr>
            <a:r>
              <a:rPr lang="fr-FR" dirty="0"/>
              <a:t>P</a:t>
            </a:r>
            <a:r>
              <a:rPr dirty="0"/>
              <a:t>osséder un bon niveau physique</a:t>
            </a:r>
          </a:p>
          <a:p>
            <a:pPr>
              <a:lnSpc>
                <a:spcPct val="150000"/>
              </a:lnSpc>
            </a:pPr>
            <a:r>
              <a:rPr dirty="0"/>
              <a:t>Posséder de solides connaissances sur le milieu.</a:t>
            </a:r>
            <a:endParaRPr lang="fr-FR" dirty="0"/>
          </a:p>
          <a:p>
            <a:pPr>
              <a:lnSpc>
                <a:spcPct val="150000"/>
              </a:lnSpc>
            </a:pPr>
            <a:endParaRPr lang="fr-FR" dirty="0"/>
          </a:p>
        </p:txBody>
      </p:sp>
      <p:pic>
        <p:nvPicPr>
          <p:cNvPr id="4" name="Image 3" descr="IMG_9166.JPG"/>
          <p:cNvPicPr>
            <a:picLocks noChangeAspect="1"/>
          </p:cNvPicPr>
          <p:nvPr/>
        </p:nvPicPr>
        <p:blipFill>
          <a:blip r:embed="rId4" cstate="print"/>
          <a:stretch>
            <a:fillRect/>
          </a:stretch>
        </p:blipFill>
        <p:spPr>
          <a:xfrm>
            <a:off x="6820976" y="5329873"/>
            <a:ext cx="1800200" cy="1228932"/>
          </a:xfrm>
          <a:prstGeom prst="rect">
            <a:avLst/>
          </a:prstGeom>
        </p:spPr>
      </p:pic>
      <p:sp>
        <p:nvSpPr>
          <p:cNvPr id="6" name="Espace réservé du pied de page 3">
            <a:extLst>
              <a:ext uri="{FF2B5EF4-FFF2-40B4-BE49-F238E27FC236}">
                <a16:creationId xmlns:a16="http://schemas.microsoft.com/office/drawing/2014/main" id="{632987C7-1611-4E71-8BF0-565D95720216}"/>
              </a:ext>
            </a:extLst>
          </p:cNvPr>
          <p:cNvSpPr>
            <a:spLocks noGrp="1"/>
          </p:cNvSpPr>
          <p:nvPr>
            <p:ph type="ftr" sz="quarter" idx="11"/>
          </p:nvPr>
        </p:nvSpPr>
        <p:spPr>
          <a:xfrm>
            <a:off x="978430" y="6558805"/>
            <a:ext cx="7272808" cy="365125"/>
          </a:xfrm>
        </p:spPr>
        <p:txBody>
          <a:bodyPr/>
          <a:lstStyle/>
          <a:p>
            <a:r>
              <a:rPr kumimoji="0" lang="fr-FR" dirty="0"/>
              <a:t>Caroline Courteville</a:t>
            </a:r>
            <a:r>
              <a:rPr lang="fr-FR" dirty="0"/>
              <a:t>  - </a:t>
            </a:r>
            <a:r>
              <a:rPr kumimoji="0" lang="fr-FR" dirty="0"/>
              <a:t>Coordinatrice Section Montagne / HM/ Pisteur -LP St Michel de Maurienne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Click="0" advTm="28965">
        <p:fade/>
      </p:transition>
    </mc:Choice>
    <mc:Fallback xmlns="">
      <p:transition advClick="0" advTm="28965">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35496"/>
            <a:ext cx="8229600" cy="914400"/>
          </a:xfrm>
        </p:spPr>
        <p:txBody>
          <a:bodyPr>
            <a:normAutofit/>
          </a:bodyPr>
          <a:lstStyle/>
          <a:p>
            <a:pPr algn="ctr"/>
            <a:r>
              <a:rPr sz="3600" b="1" dirty="0"/>
              <a:t>LES 30 RANDONNEES</a:t>
            </a:r>
            <a:endParaRPr lang="fr-FR" sz="3600" b="1" dirty="0"/>
          </a:p>
        </p:txBody>
      </p:sp>
      <p:sp>
        <p:nvSpPr>
          <p:cNvPr id="3" name="Espace réservé du contenu 2"/>
          <p:cNvSpPr>
            <a:spLocks noGrp="1"/>
          </p:cNvSpPr>
          <p:nvPr>
            <p:ph idx="1"/>
          </p:nvPr>
        </p:nvSpPr>
        <p:spPr>
          <a:xfrm>
            <a:off x="457200" y="1268760"/>
            <a:ext cx="8229600" cy="4696544"/>
          </a:xfrm>
        </p:spPr>
        <p:txBody>
          <a:bodyPr>
            <a:normAutofit fontScale="92500" lnSpcReduction="10000"/>
          </a:bodyPr>
          <a:lstStyle/>
          <a:p>
            <a:r>
              <a:rPr lang="fr-FR" dirty="0"/>
              <a:t>U</a:t>
            </a:r>
            <a:r>
              <a:rPr dirty="0"/>
              <a:t>ne 20 aine randonnées seront effectuées durant les 4 années de formation, avec des accompagnateurs au sein du lycée, les autre seront à effectuer en famille, amis, seul</a:t>
            </a:r>
            <a:r>
              <a:rPr lang="fr-FR" dirty="0"/>
              <a:t>…</a:t>
            </a:r>
          </a:p>
          <a:p>
            <a:pPr marL="0" indent="0">
              <a:buNone/>
            </a:pPr>
            <a:endParaRPr lang="fr-FR" dirty="0"/>
          </a:p>
          <a:p>
            <a:r>
              <a:rPr lang="fr-FR" dirty="0"/>
              <a:t>Ne compter pas uniquement sur ce </a:t>
            </a:r>
          </a:p>
          <a:p>
            <a:pPr marL="0" indent="0">
              <a:buNone/>
            </a:pPr>
            <a:r>
              <a:rPr lang="fr-FR" dirty="0"/>
              <a:t>qui vous est proposé dans le cadre du </a:t>
            </a:r>
          </a:p>
          <a:p>
            <a:pPr marL="0" indent="0">
              <a:buNone/>
            </a:pPr>
            <a:r>
              <a:rPr lang="fr-FR" dirty="0"/>
              <a:t>lycée, enrichissez votre liste de </a:t>
            </a:r>
            <a:r>
              <a:rPr lang="fr-FR" dirty="0" err="1"/>
              <a:t>randos</a:t>
            </a:r>
            <a:r>
              <a:rPr lang="fr-FR" dirty="0"/>
              <a:t> par</a:t>
            </a:r>
          </a:p>
          <a:p>
            <a:pPr marL="0" indent="0">
              <a:buNone/>
            </a:pPr>
            <a:r>
              <a:rPr lang="fr-FR" dirty="0"/>
              <a:t>votre pratique personnelle. </a:t>
            </a:r>
          </a:p>
          <a:p>
            <a:pPr marL="0" indent="0">
              <a:buNone/>
            </a:pPr>
            <a:endParaRPr dirty="0"/>
          </a:p>
          <a:p>
            <a:r>
              <a:rPr lang="fr-FR" dirty="0"/>
              <a:t>Un </a:t>
            </a:r>
            <a:r>
              <a:rPr lang="fr-FR" b="1" u="sng" dirty="0"/>
              <a:t>carnet de bord </a:t>
            </a:r>
            <a:r>
              <a:rPr lang="fr-FR" dirty="0"/>
              <a:t>détaillé est à tenir après chaque sortie présentant le massif, le dénivelée, le temps (météo et durée)</a:t>
            </a:r>
          </a:p>
        </p:txBody>
      </p:sp>
      <p:pic>
        <p:nvPicPr>
          <p:cNvPr id="6" name="Image 5">
            <a:extLst>
              <a:ext uri="{FF2B5EF4-FFF2-40B4-BE49-F238E27FC236}">
                <a16:creationId xmlns:a16="http://schemas.microsoft.com/office/drawing/2014/main" id="{D26522C3-101E-49A4-9224-5C0A747F2C6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292080" y="2370212"/>
            <a:ext cx="3740460" cy="2493640"/>
          </a:xfrm>
          <a:prstGeom prst="rect">
            <a:avLst/>
          </a:prstGeom>
        </p:spPr>
      </p:pic>
      <p:sp>
        <p:nvSpPr>
          <p:cNvPr id="4" name="Espace réservé du pied de page 3">
            <a:extLst>
              <a:ext uri="{FF2B5EF4-FFF2-40B4-BE49-F238E27FC236}">
                <a16:creationId xmlns:a16="http://schemas.microsoft.com/office/drawing/2014/main" id="{6B4A9437-7BDD-4D92-951E-B2A5810A9551}"/>
              </a:ext>
            </a:extLst>
          </p:cNvPr>
          <p:cNvSpPr>
            <a:spLocks noGrp="1"/>
          </p:cNvSpPr>
          <p:nvPr>
            <p:ph type="ftr" sz="quarter" idx="11"/>
          </p:nvPr>
        </p:nvSpPr>
        <p:spPr>
          <a:xfrm>
            <a:off x="1115616" y="6540642"/>
            <a:ext cx="7200800" cy="340147"/>
          </a:xfrm>
        </p:spPr>
        <p:txBody>
          <a:bodyPr/>
          <a:lstStyle/>
          <a:p>
            <a:r>
              <a:rPr kumimoji="0" lang="fr-FR" dirty="0"/>
              <a:t>Caroline Courteville</a:t>
            </a:r>
            <a:r>
              <a:rPr lang="fr-FR" dirty="0"/>
              <a:t> - </a:t>
            </a:r>
            <a:r>
              <a:rPr kumimoji="0" lang="fr-FR" dirty="0"/>
              <a:t>Coordinatrice Section Montagne / HM/ Pisteur -LP St Michel de Maurienne</a:t>
            </a:r>
          </a:p>
        </p:txBody>
      </p:sp>
    </p:spTree>
  </p:cSld>
  <p:clrMapOvr>
    <a:masterClrMapping/>
  </p:clrMapOvr>
  <mc:AlternateContent xmlns:mc="http://schemas.openxmlformats.org/markup-compatibility/2006" xmlns:p14="http://schemas.microsoft.com/office/powerpoint/2010/main">
    <mc:Choice Requires="p14">
      <p:transition p14:dur="10" advClick="0" advTm="19282">
        <p:fade/>
      </p:transition>
    </mc:Choice>
    <mc:Fallback xmlns="">
      <p:transition advClick="0" advTm="19282">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5912"/>
            <a:ext cx="9135175" cy="924631"/>
          </a:xfrm>
        </p:spPr>
        <p:style>
          <a:lnRef idx="2">
            <a:schemeClr val="accent4"/>
          </a:lnRef>
          <a:fillRef idx="1">
            <a:schemeClr val="lt1"/>
          </a:fillRef>
          <a:effectRef idx="0">
            <a:schemeClr val="accent4"/>
          </a:effectRef>
          <a:fontRef idx="minor">
            <a:schemeClr val="dk1"/>
          </a:fontRef>
        </p:style>
        <p:txBody>
          <a:bodyPr>
            <a:noAutofit/>
          </a:bodyPr>
          <a:lstStyle/>
          <a:p>
            <a:pPr algn="ctr"/>
            <a:r>
              <a:rPr lang="fr-FR" b="1" dirty="0"/>
              <a:t>FINALITE, OBJECTIFS et MOYENS</a:t>
            </a:r>
            <a:br>
              <a:rPr lang="fr-FR" b="1" dirty="0"/>
            </a:br>
            <a:r>
              <a:rPr lang="fr-FR" b="1" dirty="0"/>
              <a:t>de la formation AMM au LP</a:t>
            </a:r>
          </a:p>
        </p:txBody>
      </p:sp>
      <p:sp>
        <p:nvSpPr>
          <p:cNvPr id="3" name="Espace réservé du contenu 2"/>
          <p:cNvSpPr>
            <a:spLocks noGrp="1"/>
          </p:cNvSpPr>
          <p:nvPr>
            <p:ph idx="1"/>
          </p:nvPr>
        </p:nvSpPr>
        <p:spPr>
          <a:xfrm>
            <a:off x="0" y="908720"/>
            <a:ext cx="8604448" cy="5949280"/>
          </a:xfrm>
        </p:spPr>
        <p:txBody>
          <a:bodyPr>
            <a:noAutofit/>
          </a:bodyPr>
          <a:lstStyle/>
          <a:p>
            <a:r>
              <a:rPr lang="fr-FR" sz="1800" b="1" u="sng" dirty="0"/>
              <a:t>FINALITE</a:t>
            </a:r>
            <a:r>
              <a:rPr lang="fr-FR" sz="1800" dirty="0"/>
              <a:t>:  </a:t>
            </a:r>
            <a:r>
              <a:rPr lang="fr-FR" sz="1800" b="1" dirty="0"/>
              <a:t>OBTENIR LE PROBATOIRE d’AMM</a:t>
            </a:r>
          </a:p>
          <a:p>
            <a:r>
              <a:rPr lang="fr-FR" sz="1800" b="1" u="sng" dirty="0"/>
              <a:t>OBJECTIF</a:t>
            </a:r>
            <a:r>
              <a:rPr lang="fr-FR" sz="1800" dirty="0"/>
              <a:t>: Devenir un professionnel de la montagne responsable: seul et/ou avec un groupe en montagne.</a:t>
            </a:r>
          </a:p>
          <a:p>
            <a:pPr marL="0" indent="0">
              <a:buNone/>
            </a:pPr>
            <a:endParaRPr lang="fr-FR" sz="1800" dirty="0"/>
          </a:p>
          <a:p>
            <a:r>
              <a:rPr lang="fr-FR" sz="1800" b="1" u="sng" dirty="0"/>
              <a:t>MOYENS:</a:t>
            </a:r>
            <a:endParaRPr lang="fr-FR" sz="1800" dirty="0"/>
          </a:p>
          <a:p>
            <a:pPr>
              <a:buFontTx/>
              <a:buChar char="-"/>
            </a:pPr>
            <a:r>
              <a:rPr lang="fr-FR" sz="1800" dirty="0"/>
              <a:t>Développer des capacités à endurer un effort quelles que </a:t>
            </a:r>
          </a:p>
          <a:p>
            <a:pPr marL="0" indent="0">
              <a:buNone/>
            </a:pPr>
            <a:r>
              <a:rPr lang="fr-FR" sz="1800" dirty="0"/>
              <a:t>      soient les conditions (météo, physiques, mentales), seul et à plusieurs.</a:t>
            </a:r>
          </a:p>
          <a:p>
            <a:pPr>
              <a:buFontTx/>
              <a:buChar char="-"/>
            </a:pPr>
            <a:r>
              <a:rPr lang="fr-FR" sz="1800" dirty="0"/>
              <a:t>Développer des compétences en orientation (liaison carte / terrain: carte IGN TOP 25 000 / carte d’orientation 10 000  et moins).</a:t>
            </a:r>
          </a:p>
          <a:p>
            <a:pPr>
              <a:buFontTx/>
              <a:buChar char="-"/>
            </a:pPr>
            <a:r>
              <a:rPr lang="fr-FR" sz="1800" dirty="0"/>
              <a:t>Acquérir des connaissances culturelles sur le milieu alpin: </a:t>
            </a:r>
          </a:p>
          <a:p>
            <a:pPr marL="0" indent="0">
              <a:buNone/>
            </a:pPr>
            <a:r>
              <a:rPr lang="fr-FR" sz="1800" dirty="0"/>
              <a:t>      les massifs, la faune, la flore, la géologie, sécurité, nivologie, météo.</a:t>
            </a:r>
          </a:p>
          <a:p>
            <a:pPr>
              <a:buFontTx/>
              <a:buChar char="-"/>
            </a:pPr>
            <a:r>
              <a:rPr lang="fr-FR" sz="1800" dirty="0"/>
              <a:t>Acquérir une capacité à s’exprimer de façon écrite et orale sur ce que l’on vit en montagne (carnet montagne)</a:t>
            </a:r>
          </a:p>
          <a:p>
            <a:pPr marL="0" indent="0">
              <a:buNone/>
            </a:pPr>
            <a:endParaRPr lang="fr-FR" sz="1800" dirty="0"/>
          </a:p>
        </p:txBody>
      </p:sp>
      <p:pic>
        <p:nvPicPr>
          <p:cNvPr id="9" name="Image 8">
            <a:extLst>
              <a:ext uri="{FF2B5EF4-FFF2-40B4-BE49-F238E27FC236}">
                <a16:creationId xmlns:a16="http://schemas.microsoft.com/office/drawing/2014/main" id="{E6C49958-56D2-4789-B2EA-14B461C5A02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00192" y="1736982"/>
            <a:ext cx="2538028" cy="1692018"/>
          </a:xfrm>
          <a:prstGeom prst="rect">
            <a:avLst/>
          </a:prstGeom>
        </p:spPr>
      </p:pic>
      <p:sp>
        <p:nvSpPr>
          <p:cNvPr id="4" name="Espace réservé du pied de page 3">
            <a:extLst>
              <a:ext uri="{FF2B5EF4-FFF2-40B4-BE49-F238E27FC236}">
                <a16:creationId xmlns:a16="http://schemas.microsoft.com/office/drawing/2014/main" id="{0DD2B3EB-4F5C-460F-947C-237E542845EE}"/>
              </a:ext>
            </a:extLst>
          </p:cNvPr>
          <p:cNvSpPr>
            <a:spLocks noGrp="1"/>
          </p:cNvSpPr>
          <p:nvPr>
            <p:ph type="ftr" sz="quarter" idx="11"/>
          </p:nvPr>
        </p:nvSpPr>
        <p:spPr>
          <a:xfrm>
            <a:off x="395536" y="6675438"/>
            <a:ext cx="8883655" cy="182562"/>
          </a:xfrm>
        </p:spPr>
        <p:txBody>
          <a:bodyPr/>
          <a:lstStyle/>
          <a:p>
            <a:r>
              <a:rPr kumimoji="0" lang="fr-FR" dirty="0"/>
              <a:t>Caroline Courteville  Coordinatrice Section Montagne / HM/ Pisteur  - LP St Michel de Maurienne</a:t>
            </a:r>
          </a:p>
        </p:txBody>
      </p:sp>
    </p:spTree>
    <p:extLst>
      <p:ext uri="{BB962C8B-B14F-4D97-AF65-F5344CB8AC3E}">
        <p14:creationId xmlns:p14="http://schemas.microsoft.com/office/powerpoint/2010/main" val="110718348"/>
      </p:ext>
    </p:extLst>
  </p:cSld>
  <p:clrMapOvr>
    <a:masterClrMapping/>
  </p:clrMapOvr>
  <mc:AlternateContent xmlns:mc="http://schemas.openxmlformats.org/markup-compatibility/2006" xmlns:p14="http://schemas.microsoft.com/office/powerpoint/2010/main">
    <mc:Choice Requires="p14">
      <p:transition p14:dur="10" advClick="0" advTm="29776">
        <p:fade/>
      </p:transition>
    </mc:Choice>
    <mc:Fallback xmlns="">
      <p:transition advClick="0" advTm="29776">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DVSECTIONID" val="6QLnjpDmemWvdkPv8CNhLB"/>
</p:tagLst>
</file>

<file path=ppt/tags/tag10.xml><?xml version="1.0" encoding="utf-8"?>
<p:tagLst xmlns:a="http://schemas.openxmlformats.org/drawingml/2006/main" xmlns:r="http://schemas.openxmlformats.org/officeDocument/2006/relationships" xmlns:p="http://schemas.openxmlformats.org/presentationml/2006/main">
  <p:tag name="DVSECTIONID" val="pbN8jrcRkzLTOV54VyMEqh"/>
  <p:tag name="TIMING" val="|9.5"/>
</p:tagLst>
</file>

<file path=ppt/tags/tag11.xml><?xml version="1.0" encoding="utf-8"?>
<p:tagLst xmlns:a="http://schemas.openxmlformats.org/drawingml/2006/main" xmlns:r="http://schemas.openxmlformats.org/officeDocument/2006/relationships" xmlns:p="http://schemas.openxmlformats.org/presentationml/2006/main">
  <p:tag name="DVSECTIONID" val="GeXH6ortg5F8MBDBCXffNY"/>
</p:tagLst>
</file>

<file path=ppt/tags/tag12.xml><?xml version="1.0" encoding="utf-8"?>
<p:tagLst xmlns:a="http://schemas.openxmlformats.org/drawingml/2006/main" xmlns:r="http://schemas.openxmlformats.org/officeDocument/2006/relationships" xmlns:p="http://schemas.openxmlformats.org/presentationml/2006/main">
  <p:tag name="DVSECTIONID" val="pbN8jrcRkzLTOV54VyMEqh"/>
  <p:tag name="TIMING" val="|4.1"/>
</p:tagLst>
</file>

<file path=ppt/tags/tag13.xml><?xml version="1.0" encoding="utf-8"?>
<p:tagLst xmlns:a="http://schemas.openxmlformats.org/drawingml/2006/main" xmlns:r="http://schemas.openxmlformats.org/officeDocument/2006/relationships" xmlns:p="http://schemas.openxmlformats.org/presentationml/2006/main">
  <p:tag name="TIMING" val="|1.3|10.9|1.2|7.2|0.9|11.2"/>
</p:tagLst>
</file>

<file path=ppt/tags/tag14.xml><?xml version="1.0" encoding="utf-8"?>
<p:tagLst xmlns:a="http://schemas.openxmlformats.org/drawingml/2006/main" xmlns:r="http://schemas.openxmlformats.org/officeDocument/2006/relationships" xmlns:p="http://schemas.openxmlformats.org/presentationml/2006/main">
  <p:tag name="DVSECTIONID" val="GeXH6ortg5F8MBDBCXffNY"/>
</p:tagLst>
</file>

<file path=ppt/tags/tag15.xml><?xml version="1.0" encoding="utf-8"?>
<p:tagLst xmlns:a="http://schemas.openxmlformats.org/drawingml/2006/main" xmlns:r="http://schemas.openxmlformats.org/officeDocument/2006/relationships" xmlns:p="http://schemas.openxmlformats.org/presentationml/2006/main">
  <p:tag name="DVSECTIONID" val="GeXH6ortg5F8MBDBCXffNY"/>
</p:tagLst>
</file>

<file path=ppt/tags/tag16.xml><?xml version="1.0" encoding="utf-8"?>
<p:tagLst xmlns:a="http://schemas.openxmlformats.org/drawingml/2006/main" xmlns:r="http://schemas.openxmlformats.org/officeDocument/2006/relationships" xmlns:p="http://schemas.openxmlformats.org/presentationml/2006/main">
  <p:tag name="DVSECTIONID" val="pbN8jrcRkzLTOV54VyMEqh"/>
  <p:tag name="TIMING" val="|4.1"/>
</p:tagLst>
</file>

<file path=ppt/tags/tag17.xml><?xml version="1.0" encoding="utf-8"?>
<p:tagLst xmlns:a="http://schemas.openxmlformats.org/drawingml/2006/main" xmlns:r="http://schemas.openxmlformats.org/officeDocument/2006/relationships" xmlns:p="http://schemas.openxmlformats.org/presentationml/2006/main">
  <p:tag name="TIMING" val="|1.3|10.9|1.2|7.2|0.9|11.2"/>
</p:tagLst>
</file>

<file path=ppt/tags/tag2.xml><?xml version="1.0" encoding="utf-8"?>
<p:tagLst xmlns:a="http://schemas.openxmlformats.org/drawingml/2006/main" xmlns:r="http://schemas.openxmlformats.org/officeDocument/2006/relationships" xmlns:p="http://schemas.openxmlformats.org/presentationml/2006/main">
  <p:tag name="DVSECTIONID" val="wjzqUzkCEyRs7MDbtn22K6"/>
</p:tagLst>
</file>

<file path=ppt/tags/tag3.xml><?xml version="1.0" encoding="utf-8"?>
<p:tagLst xmlns:a="http://schemas.openxmlformats.org/drawingml/2006/main" xmlns:r="http://schemas.openxmlformats.org/officeDocument/2006/relationships" xmlns:p="http://schemas.openxmlformats.org/presentationml/2006/main">
  <p:tag name="DVSECTIONID" val="FWTzd7aXBssOmYs9yuGiml"/>
</p:tagLst>
</file>

<file path=ppt/tags/tag4.xml><?xml version="1.0" encoding="utf-8"?>
<p:tagLst xmlns:a="http://schemas.openxmlformats.org/drawingml/2006/main" xmlns:r="http://schemas.openxmlformats.org/officeDocument/2006/relationships" xmlns:p="http://schemas.openxmlformats.org/presentationml/2006/main">
  <p:tag name="DVSHAPEID" val="fEx7i1o5WFYMUt4c6svz0o"/>
</p:tagLst>
</file>

<file path=ppt/tags/tag5.xml><?xml version="1.0" encoding="utf-8"?>
<p:tagLst xmlns:a="http://schemas.openxmlformats.org/drawingml/2006/main" xmlns:r="http://schemas.openxmlformats.org/officeDocument/2006/relationships" xmlns:p="http://schemas.openxmlformats.org/presentationml/2006/main">
  <p:tag name="DVSECTIONID" val="GeXH6ortg5F8MBDBCXffNY"/>
</p:tagLst>
</file>

<file path=ppt/tags/tag6.xml><?xml version="1.0" encoding="utf-8"?>
<p:tagLst xmlns:a="http://schemas.openxmlformats.org/drawingml/2006/main" xmlns:r="http://schemas.openxmlformats.org/officeDocument/2006/relationships" xmlns:p="http://schemas.openxmlformats.org/presentationml/2006/main">
  <p:tag name="TIMING" val="|17|12.3|1.9|11.9|1.1|14"/>
</p:tagLst>
</file>

<file path=ppt/tags/tag7.xml><?xml version="1.0" encoding="utf-8"?>
<p:tagLst xmlns:a="http://schemas.openxmlformats.org/drawingml/2006/main" xmlns:r="http://schemas.openxmlformats.org/officeDocument/2006/relationships" xmlns:p="http://schemas.openxmlformats.org/presentationml/2006/main">
  <p:tag name="DVSECTIONID" val="2oXR3Z3jBsekg7NRQLn8qd"/>
</p:tagLst>
</file>

<file path=ppt/tags/tag8.xml><?xml version="1.0" encoding="utf-8"?>
<p:tagLst xmlns:a="http://schemas.openxmlformats.org/drawingml/2006/main" xmlns:r="http://schemas.openxmlformats.org/officeDocument/2006/relationships" xmlns:p="http://schemas.openxmlformats.org/presentationml/2006/main">
  <p:tag name="DVSHAPEID" val="tMKFWXxGAyYfCtF4ddJkuV"/>
</p:tagLst>
</file>

<file path=ppt/tags/tag9.xml><?xml version="1.0" encoding="utf-8"?>
<p:tagLst xmlns:a="http://schemas.openxmlformats.org/drawingml/2006/main" xmlns:r="http://schemas.openxmlformats.org/officeDocument/2006/relationships" xmlns:p="http://schemas.openxmlformats.org/presentationml/2006/main">
  <p:tag name="DVSHAPEID" val="IaLJDTdCySrUB2DNXQJ7PB"/>
</p:tagLst>
</file>

<file path=ppt/theme/theme1.xml><?xml version="1.0" encoding="utf-8"?>
<a:theme xmlns:a="http://schemas.openxmlformats.org/drawingml/2006/main" name="TC01674556999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CA5BBE3-83BF-417E-9117-E377A1AAEE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TC016745569991</Template>
  <TotalTime>0</TotalTime>
  <Words>3767</Words>
  <Application>Microsoft Office PowerPoint</Application>
  <PresentationFormat>Affichage à l'écran (4:3)</PresentationFormat>
  <Paragraphs>415</Paragraphs>
  <Slides>29</Slides>
  <Notes>13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29</vt:i4>
      </vt:variant>
    </vt:vector>
  </HeadingPairs>
  <TitlesOfParts>
    <vt:vector size="35" baseType="lpstr">
      <vt:lpstr>Arial</vt:lpstr>
      <vt:lpstr>Calibri</vt:lpstr>
      <vt:lpstr>Courier New</vt:lpstr>
      <vt:lpstr>Georgia</vt:lpstr>
      <vt:lpstr>Times New Roman</vt:lpstr>
      <vt:lpstr>TC016745569991</vt:lpstr>
      <vt:lpstr>LA FORMATION MONTAGNE         </vt:lpstr>
      <vt:lpstr>LA FORMATION</vt:lpstr>
      <vt:lpstr>Les Finalités de la Formation au LP</vt:lpstr>
      <vt:lpstr>Présentation PowerPoint</vt:lpstr>
      <vt:lpstr>Le DE Accompagnateur Moyenne Montagne </vt:lpstr>
      <vt:lpstr>Le probatoire au DE AMM</vt:lpstr>
      <vt:lpstr>Les conditions d’accès au probatoire AMM </vt:lpstr>
      <vt:lpstr>LES 30 RANDONNEES</vt:lpstr>
      <vt:lpstr>FINALITE, OBJECTIFS et MOYENS de la formation AMM au LP</vt:lpstr>
      <vt:lpstr>FORMATION AMM au LP </vt:lpstr>
      <vt:lpstr>Les contenus des semaines:  Prépa Probatoire</vt:lpstr>
      <vt:lpstr>Objectifs et Planning pour le probatoire AMM et la FGC </vt:lpstr>
      <vt:lpstr>Présentation PowerPoint</vt:lpstr>
      <vt:lpstr>Le BN de Pisteur secouriste </vt:lpstr>
      <vt:lpstr>Le test technique pisteur secouriste</vt:lpstr>
      <vt:lpstr>Les conditions d’accès au test technique Pisteur Secouriste</vt:lpstr>
      <vt:lpstr>FINALITE, OBJECTIFS et MOYENS de la formation Pisteur Secouriste au LP</vt:lpstr>
      <vt:lpstr>Objectifs et Planning pour le Tests Techniques Pisteur </vt:lpstr>
      <vt:lpstr>FORMATION PISTEUR AU LP </vt:lpstr>
      <vt:lpstr> </vt:lpstr>
      <vt:lpstr>Les Semaines Haute Montagne</vt:lpstr>
      <vt:lpstr>Les conditions d’accès au DE Guide HM</vt:lpstr>
      <vt:lpstr>La liste des 58 courses préalables au probatoire du Guide</vt:lpstr>
      <vt:lpstr>Présentation PowerPoint</vt:lpstr>
      <vt:lpstr>Les conditions d’accès au probatoire DEJEPS Escalade</vt:lpstr>
      <vt:lpstr>Objectifs et Planning pour le probatoire DEJEPS Escalade </vt:lpstr>
      <vt:lpstr>FORMATION Haute-Montagne AU LP </vt:lpstr>
      <vt:lpstr>Les évaluations</vt:lpstr>
      <vt:lpstr>Contact Coordinatrice  Section Montagne/ HM / Pisteur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2024-09-16T06:41:13Z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TC016745569991</vt:lpwstr>
  </property>
</Properties>
</file>